
<file path=[Content_Types].xml><?xml version="1.0" encoding="utf-8"?>
<Types xmlns:ct="http://schemas.openxmlformats.org/package/2006/content-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rel="http://schemas.openxmlformats.org/package/2006/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 Target="docProps/custom.xml" Type="http://schemas.openxmlformats.org/officeDocument/2006/relationships/custom-properties" Id="rId4"></Relationship><Relationship Target="docProps/thumbnail.jpeg" Type="http://schemas.openxmlformats.org/package/2006/relationships/metadata/thumbnail" Id="rId6"></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59" r:id="rId4"/>
    <p:sldId id="258"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3120" y="-86"/>
      </p:cViewPr>
      <p:guideLst>
        <p:guide orient="horz" pos="2880"/>
        <p:guide pos="2160"/>
      </p:guideLst>
    </p:cSldViewPr>
  </p:notesViewPr>
  <p:gridSpacing cx="72008" cy="72008"/>
</p:viewPr>
</file>

<file path=ppt/_rels/presentation.xml.rels><?xml version="1.0" encoding="UTF-8" ?><Relationships xmlns:rel="http://schemas.openxmlformats.org/package/2006/relationships" xmlns="http://schemas.openxmlformats.org/package/2006/relationships"><Relationship Target="slides/slide7.xml" Type="http://schemas.openxmlformats.org/officeDocument/2006/relationships/slide" Id="rId8"></Relationship><Relationship Target="slides/slide12.xml" Type="http://schemas.openxmlformats.org/officeDocument/2006/relationships/slide" Id="rId13"></Relationship><Relationship Target="theme/theme1.xml" Type="http://schemas.openxmlformats.org/officeDocument/2006/relationships/theme" Id="rId18"></Relationship><Relationship Target="slides/slide2.xml" Type="http://schemas.openxmlformats.org/officeDocument/2006/relationships/slide" Id="rId3"></Relationship><Relationship Target="slides/slide6.xml" Type="http://schemas.openxmlformats.org/officeDocument/2006/relationships/slide" Id="rId7"></Relationship><Relationship Target="slides/slide11.xml" Type="http://schemas.openxmlformats.org/officeDocument/2006/relationships/slide" Id="rId12"></Relationship><Relationship Target="viewProps.xml" Type="http://schemas.openxmlformats.org/officeDocument/2006/relationships/viewProps" Id="rId17"></Relationship><Relationship Target="slides/slide1.xml" Type="http://schemas.openxmlformats.org/officeDocument/2006/relationships/slide" Id="rId2"></Relationship><Relationship Target="presProps.xml" Type="http://schemas.openxmlformats.org/officeDocument/2006/relationships/presProps" Id="rId16"></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slides/slide4.xml" Type="http://schemas.openxmlformats.org/officeDocument/2006/relationships/slide" Id="rId5"></Relationship><Relationship Target="notesMasters/notesMaster1.xml" Type="http://schemas.openxmlformats.org/officeDocument/2006/relationships/notesMaster" Id="rId15"></Relationship><Relationship Target="slides/slide9.xml" Type="http://schemas.openxmlformats.org/officeDocument/2006/relationships/slide" Id="rId10"></Relationship><Relationship Target="tableStyles.xml" Type="http://schemas.openxmlformats.org/officeDocument/2006/relationships/tableStyles" Id="rId19"></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s>
</file>

<file path=ppt/notesMasters/_rels/notesMaster1.xml.rels><?xml version="1.0" encoding="UTF-8" ?><Relationships xmlns:rel="http://schemas.openxmlformats.org/package/2006/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A3C91-46C8-4331-8005-3A165E4F2A6C}" type="datetimeFigureOut">
              <a:rPr lang="en-AU" smtClean="0"/>
              <a:t>10/07/2012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89BA4E-C22A-444E-AAED-4BC985656134}" type="slidenum">
              <a:rPr lang="en-AU" smtClean="0"/>
              <a:t>‹#›</a:t>
            </a:fld>
            <a:endParaRPr lang="en-AU"/>
          </a:p>
        </p:txBody>
      </p:sp>
    </p:spTree>
    <p:extLst>
      <p:ext uri="{BB962C8B-B14F-4D97-AF65-F5344CB8AC3E}">
        <p14:creationId xmlns:p14="http://schemas.microsoft.com/office/powerpoint/2010/main" val="4136103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389BA4E-C22A-444E-AAED-4BC985656134}" type="slidenum">
              <a:rPr lang="en-AU" smtClean="0"/>
              <a:t>1</a:t>
            </a:fld>
            <a:endParaRPr lang="en-AU"/>
          </a:p>
        </p:txBody>
      </p:sp>
    </p:spTree>
    <p:extLst>
      <p:ext uri="{BB962C8B-B14F-4D97-AF65-F5344CB8AC3E}">
        <p14:creationId xmlns:p14="http://schemas.microsoft.com/office/powerpoint/2010/main" val="237065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AU" sz="1000" dirty="0" smtClean="0">
                <a:effectLst/>
                <a:latin typeface="Arial"/>
                <a:ea typeface="Times New Roman"/>
              </a:rPr>
              <a:t>In making a family provision order, the Court has to consider the following matters: </a:t>
            </a:r>
            <a:endParaRPr lang="en-AU" sz="1000" dirty="0" smtClean="0">
              <a:effectLst/>
              <a:latin typeface="Times New Roman"/>
              <a:ea typeface="Times New Roman"/>
            </a:endParaRPr>
          </a:p>
          <a:p>
            <a:pPr marL="457200" indent="-457200"/>
            <a:r>
              <a:rPr lang="en-AU" sz="1000" dirty="0" smtClean="0">
                <a:effectLst/>
                <a:latin typeface="Arial"/>
                <a:ea typeface="Times New Roman"/>
              </a:rPr>
              <a:t>(a)	any family or other relationship between the applicant and the deceased person, including the nature and duration of the relationship, </a:t>
            </a:r>
          </a:p>
          <a:p>
            <a:pPr marL="457200" indent="-457200"/>
            <a:r>
              <a:rPr lang="en-AU" sz="1000" dirty="0" smtClean="0">
                <a:effectLst/>
                <a:latin typeface="Arial"/>
                <a:ea typeface="Times New Roman"/>
              </a:rPr>
              <a:t>(b) 	the nature and extent of any obligations or responsibilities owed by the deceased person to the applicant,</a:t>
            </a:r>
            <a:endParaRPr lang="en-AU" sz="1000" dirty="0" smtClean="0">
              <a:effectLst/>
              <a:latin typeface="Times New Roman"/>
              <a:ea typeface="Times New Roman"/>
            </a:endParaRPr>
          </a:p>
          <a:p>
            <a:pPr marL="457200" indent="-457200"/>
            <a:r>
              <a:rPr lang="en-AU" sz="1000" dirty="0" smtClean="0">
                <a:effectLst/>
                <a:latin typeface="Arial"/>
                <a:ea typeface="Times New Roman"/>
              </a:rPr>
              <a:t>(c) 	the nature and extent of the deceased person’s estate and any liabilities,</a:t>
            </a:r>
            <a:endParaRPr lang="en-AU" sz="1000" dirty="0" smtClean="0">
              <a:effectLst/>
              <a:latin typeface="Times New Roman"/>
              <a:ea typeface="Times New Roman"/>
            </a:endParaRPr>
          </a:p>
          <a:p>
            <a:pPr marL="457200" indent="-457200"/>
            <a:r>
              <a:rPr lang="en-AU" sz="1000" dirty="0" smtClean="0">
                <a:effectLst/>
                <a:latin typeface="Arial"/>
                <a:ea typeface="Times New Roman"/>
              </a:rPr>
              <a:t>(d) 	the financial resources (including earning capacity) and financial needs, both present and future, of the applicant,</a:t>
            </a:r>
            <a:endParaRPr lang="en-AU" sz="1000" dirty="0" smtClean="0">
              <a:effectLst/>
              <a:latin typeface="Times New Roman"/>
              <a:ea typeface="Times New Roman"/>
            </a:endParaRPr>
          </a:p>
          <a:p>
            <a:pPr marL="457200" indent="-457200"/>
            <a:r>
              <a:rPr lang="en-AU" sz="1000" dirty="0" smtClean="0">
                <a:effectLst/>
                <a:latin typeface="Arial"/>
                <a:ea typeface="Times New Roman"/>
              </a:rPr>
              <a:t>(e) 	if the applicant is cohabiting with another person-the financial circumstances of the other person, </a:t>
            </a:r>
            <a:endParaRPr lang="en-AU" sz="1000" dirty="0" smtClean="0">
              <a:effectLst/>
              <a:latin typeface="Times New Roman"/>
              <a:ea typeface="Times New Roman"/>
            </a:endParaRPr>
          </a:p>
          <a:p>
            <a:r>
              <a:rPr lang="en-AU" sz="1000" dirty="0" smtClean="0">
                <a:effectLst/>
                <a:latin typeface="Arial"/>
                <a:ea typeface="Times New Roman"/>
              </a:rPr>
              <a:t>(f) 	any physical, intellectual or mental disability of the applicant, </a:t>
            </a:r>
            <a:endParaRPr lang="en-AU" sz="1000" dirty="0" smtClean="0">
              <a:effectLst/>
              <a:latin typeface="Times New Roman"/>
              <a:ea typeface="Times New Roman"/>
            </a:endParaRPr>
          </a:p>
          <a:p>
            <a:r>
              <a:rPr lang="en-AU" sz="1000" dirty="0" smtClean="0">
                <a:effectLst/>
                <a:latin typeface="Arial"/>
                <a:ea typeface="Times New Roman"/>
              </a:rPr>
              <a:t>(g) 	the age of the applicant, </a:t>
            </a:r>
            <a:endParaRPr lang="en-AU" sz="1000" dirty="0" smtClean="0">
              <a:effectLst/>
              <a:latin typeface="Times New Roman"/>
              <a:ea typeface="Times New Roman"/>
            </a:endParaRPr>
          </a:p>
          <a:p>
            <a:pPr marL="457200" indent="-457200"/>
            <a:r>
              <a:rPr lang="en-AU" sz="1000" dirty="0" smtClean="0">
                <a:effectLst/>
                <a:latin typeface="Arial"/>
                <a:ea typeface="Times New Roman"/>
              </a:rPr>
              <a:t>(h) 	any contribution (whether financial or otherwise) by the applicant to the acquisition, conservation and improvement of the estate of the deceased person, </a:t>
            </a:r>
            <a:endParaRPr lang="en-AU" sz="1000" dirty="0" smtClean="0">
              <a:effectLst/>
              <a:latin typeface="Times New Roman"/>
              <a:ea typeface="Times New Roman"/>
            </a:endParaRPr>
          </a:p>
          <a:p>
            <a:pPr marL="457200" indent="-457200"/>
            <a:r>
              <a:rPr lang="en-AU" sz="1000" dirty="0" smtClean="0">
                <a:effectLst/>
                <a:latin typeface="Arial"/>
                <a:ea typeface="Times New Roman"/>
              </a:rPr>
              <a:t>(</a:t>
            </a:r>
            <a:r>
              <a:rPr lang="en-AU" sz="1000" dirty="0" err="1" smtClean="0">
                <a:effectLst/>
                <a:latin typeface="Arial"/>
                <a:ea typeface="Times New Roman"/>
              </a:rPr>
              <a:t>i</a:t>
            </a:r>
            <a:r>
              <a:rPr lang="en-AU" sz="1000" dirty="0" smtClean="0">
                <a:effectLst/>
                <a:latin typeface="Arial"/>
                <a:ea typeface="Times New Roman"/>
              </a:rPr>
              <a:t>) 	any provision made for the applicant by the deceased person, either during the deceased person’s lifetime or made from the deceased person’s estate, </a:t>
            </a:r>
            <a:endParaRPr lang="en-AU" sz="1000" dirty="0" smtClean="0">
              <a:effectLst/>
              <a:latin typeface="Times New Roman"/>
              <a:ea typeface="Times New Roman"/>
            </a:endParaRPr>
          </a:p>
          <a:p>
            <a:pPr marL="457200" indent="-457200"/>
            <a:r>
              <a:rPr lang="en-AU" sz="1000" dirty="0" smtClean="0">
                <a:effectLst/>
                <a:latin typeface="Arial"/>
                <a:ea typeface="Times New Roman"/>
              </a:rPr>
              <a:t>(j) 	any evidence of the testamentary intentions of the deceased person, including evidence of statements made by the deceased person, </a:t>
            </a:r>
            <a:endParaRPr lang="en-AU" sz="1000" dirty="0" smtClean="0">
              <a:effectLst/>
              <a:latin typeface="Times New Roman"/>
              <a:ea typeface="Times New Roman"/>
            </a:endParaRPr>
          </a:p>
          <a:p>
            <a:pPr marL="457200" indent="-457200"/>
            <a:r>
              <a:rPr lang="en-AU" sz="1000" dirty="0" smtClean="0">
                <a:effectLst/>
                <a:latin typeface="Arial"/>
                <a:ea typeface="Times New Roman"/>
              </a:rPr>
              <a:t>(k) 	whether the applicant was being maintained, either wholly or partly, by the deceased person before the deceased person’s death, </a:t>
            </a:r>
            <a:endParaRPr lang="en-AU" sz="1000" dirty="0" smtClean="0">
              <a:effectLst/>
              <a:latin typeface="Times New Roman"/>
              <a:ea typeface="Times New Roman"/>
            </a:endParaRPr>
          </a:p>
          <a:p>
            <a:pPr marL="457200" indent="-457200"/>
            <a:r>
              <a:rPr lang="en-AU" sz="1000" dirty="0" smtClean="0">
                <a:effectLst/>
                <a:latin typeface="Arial"/>
                <a:ea typeface="Times New Roman"/>
              </a:rPr>
              <a:t>(l) 	whether any other person is liable to support the applicant, </a:t>
            </a:r>
            <a:endParaRPr lang="en-AU" sz="1000" dirty="0" smtClean="0">
              <a:effectLst/>
              <a:latin typeface="Times New Roman"/>
              <a:ea typeface="Times New Roman"/>
            </a:endParaRPr>
          </a:p>
          <a:p>
            <a:pPr marL="457200" indent="-457200"/>
            <a:r>
              <a:rPr lang="en-AU" sz="1000" dirty="0" smtClean="0">
                <a:effectLst/>
                <a:latin typeface="Arial"/>
                <a:ea typeface="Times New Roman"/>
              </a:rPr>
              <a:t>(m) 	the character and conduct of the applicant before and after the date of the death of the deceased person, </a:t>
            </a:r>
            <a:endParaRPr lang="en-AU" sz="1000" dirty="0" smtClean="0">
              <a:effectLst/>
              <a:latin typeface="Times New Roman"/>
              <a:ea typeface="Times New Roman"/>
            </a:endParaRPr>
          </a:p>
          <a:p>
            <a:pPr marL="457200" indent="-457200"/>
            <a:r>
              <a:rPr lang="en-AU" sz="1000" dirty="0" smtClean="0">
                <a:effectLst/>
                <a:latin typeface="Arial"/>
                <a:ea typeface="Times New Roman"/>
              </a:rPr>
              <a:t>(n) 	the conduct of any other person before and after the date of the death of the deceased person, </a:t>
            </a:r>
            <a:endParaRPr lang="en-AU" sz="1000" dirty="0" smtClean="0">
              <a:effectLst/>
              <a:latin typeface="Times New Roman"/>
              <a:ea typeface="Times New Roman"/>
            </a:endParaRPr>
          </a:p>
          <a:p>
            <a:r>
              <a:rPr lang="en-AU" sz="1000" dirty="0" smtClean="0">
                <a:effectLst/>
                <a:latin typeface="Arial"/>
                <a:ea typeface="Times New Roman"/>
              </a:rPr>
              <a:t>(o) 	any relevant Aboriginal or Torres Strait Islander customary law, </a:t>
            </a:r>
            <a:endParaRPr lang="en-AU" sz="1000" dirty="0" smtClean="0">
              <a:effectLst/>
              <a:latin typeface="Times New Roman"/>
              <a:ea typeface="Times New Roman"/>
            </a:endParaRPr>
          </a:p>
          <a:p>
            <a:pPr marL="457200" indent="-457200"/>
            <a:r>
              <a:rPr lang="en-AU" sz="1000" dirty="0" smtClean="0">
                <a:effectLst/>
                <a:latin typeface="Arial"/>
                <a:ea typeface="Times New Roman"/>
              </a:rPr>
              <a:t>(p) 	any other matter the Court considers relevant, including matters in existence at the time of the deceased person’s death or at the time the application is being considered. </a:t>
            </a:r>
            <a:endParaRPr lang="en-AU" sz="1000" dirty="0" smtClean="0">
              <a:effectLst/>
              <a:latin typeface="Times New Roman"/>
              <a:ea typeface="Times New Roman"/>
            </a:endParaRPr>
          </a:p>
          <a:p>
            <a:endParaRPr lang="en-AU" dirty="0"/>
          </a:p>
        </p:txBody>
      </p:sp>
      <p:sp>
        <p:nvSpPr>
          <p:cNvPr id="4" name="Slide Number Placeholder 3"/>
          <p:cNvSpPr>
            <a:spLocks noGrp="1"/>
          </p:cNvSpPr>
          <p:nvPr>
            <p:ph type="sldNum" sz="quarter" idx="10"/>
          </p:nvPr>
        </p:nvSpPr>
        <p:spPr/>
        <p:txBody>
          <a:bodyPr/>
          <a:lstStyle/>
          <a:p>
            <a:fld id="{B389BA4E-C22A-444E-AAED-4BC985656134}" type="slidenum">
              <a:rPr lang="en-AU" smtClean="0"/>
              <a:t>10</a:t>
            </a:fld>
            <a:endParaRPr lang="en-AU"/>
          </a:p>
        </p:txBody>
      </p:sp>
    </p:spTree>
    <p:extLst>
      <p:ext uri="{BB962C8B-B14F-4D97-AF65-F5344CB8AC3E}">
        <p14:creationId xmlns:p14="http://schemas.microsoft.com/office/powerpoint/2010/main" val="3698995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AU" sz="1000" b="1" dirty="0" smtClean="0">
                <a:effectLst/>
                <a:latin typeface="Arial"/>
                <a:ea typeface="Times New Roman"/>
              </a:rPr>
              <a:t>THE COURT’S ROLE IN CONSIDERING THE RELEVANT FACTS</a:t>
            </a:r>
            <a:r>
              <a:rPr lang="en-AU" sz="1000" dirty="0" smtClean="0">
                <a:effectLst/>
                <a:latin typeface="Arial"/>
                <a:ea typeface="Times New Roman"/>
              </a:rPr>
              <a:t> </a:t>
            </a:r>
            <a:endParaRPr lang="en-AU" sz="1000" dirty="0" smtClean="0">
              <a:effectLst/>
              <a:latin typeface="Times New Roman"/>
              <a:ea typeface="Times New Roman"/>
            </a:endParaRPr>
          </a:p>
          <a:p>
            <a:pPr>
              <a:spcAft>
                <a:spcPts val="0"/>
              </a:spcAft>
            </a:pPr>
            <a:r>
              <a:rPr lang="en-AU" sz="1000" dirty="0" smtClean="0">
                <a:effectLst/>
                <a:latin typeface="Arial"/>
                <a:ea typeface="Times New Roman"/>
              </a:rPr>
              <a:t>The Court, in taking into account the matters which the Court is required to consider, is not required to achieve a fair division of the deceased’s estate.  </a:t>
            </a:r>
            <a:endParaRPr lang="en-AU" sz="1000" dirty="0" smtClean="0">
              <a:effectLst/>
              <a:latin typeface="Times New Roman"/>
              <a:ea typeface="Times New Roman"/>
            </a:endParaRPr>
          </a:p>
          <a:p>
            <a:pPr>
              <a:spcAft>
                <a:spcPts val="0"/>
              </a:spcAft>
            </a:pPr>
            <a:r>
              <a:rPr lang="en-AU" sz="1000" dirty="0" smtClean="0">
                <a:effectLst/>
                <a:latin typeface="Arial"/>
                <a:ea typeface="Times New Roman"/>
              </a:rPr>
              <a:t>Bryson J noted in </a:t>
            </a:r>
            <a:r>
              <a:rPr lang="en-AU" sz="1000" i="1" dirty="0" smtClean="0">
                <a:effectLst/>
                <a:latin typeface="Arial"/>
                <a:ea typeface="Times New Roman"/>
              </a:rPr>
              <a:t>Gorton v Parks</a:t>
            </a:r>
            <a:r>
              <a:rPr lang="en-AU" sz="1000" dirty="0" smtClean="0">
                <a:effectLst/>
                <a:latin typeface="Arial"/>
                <a:ea typeface="Times New Roman"/>
              </a:rPr>
              <a:t> (1989) 17NSWLR 1, said </a:t>
            </a:r>
            <a:endParaRPr lang="en-AU" sz="1000" dirty="0" smtClean="0">
              <a:effectLst/>
              <a:latin typeface="Times New Roman"/>
              <a:ea typeface="Times New Roman"/>
            </a:endParaRPr>
          </a:p>
          <a:p>
            <a:pPr marL="457200" indent="-457200">
              <a:spcAft>
                <a:spcPts val="0"/>
              </a:spcAft>
            </a:pPr>
            <a:r>
              <a:rPr lang="en-AU" sz="1000" i="1" dirty="0" smtClean="0">
                <a:effectLst/>
                <a:latin typeface="Arial"/>
                <a:ea typeface="Times New Roman"/>
              </a:rPr>
              <a:t>	“The Court’s role is not to reward an applicant, or to distribute the deceased’s estate according to notions of fairness or equity, nor is the purpose of the jurisdiction conferred by the Act the correction of hurt feelings or sense of wrong, felt by the applicant. Rather, the Court’s role is of a specific type and goes no further than the making of “adequate” provision in all the circumstances for the “proper” maintenance, education and advancement in life of an applicant.”</a:t>
            </a:r>
            <a:r>
              <a:rPr lang="en-AU" sz="1000" dirty="0" smtClean="0">
                <a:effectLst/>
                <a:latin typeface="Arial"/>
                <a:ea typeface="Times New Roman"/>
              </a:rPr>
              <a:t> </a:t>
            </a:r>
            <a:endParaRPr lang="en-AU" sz="1000" dirty="0" smtClean="0">
              <a:effectLst/>
              <a:latin typeface="Times New Roman"/>
              <a:ea typeface="Times New Roman"/>
            </a:endParaRPr>
          </a:p>
          <a:p>
            <a:pPr>
              <a:spcAft>
                <a:spcPts val="0"/>
              </a:spcAft>
            </a:pPr>
            <a:r>
              <a:rPr lang="en-AU" sz="1000" dirty="0" smtClean="0">
                <a:effectLst/>
                <a:latin typeface="Arial"/>
                <a:ea typeface="Times New Roman"/>
              </a:rPr>
              <a:t>Stephen J, in </a:t>
            </a:r>
            <a:r>
              <a:rPr lang="en-AU" sz="1000" i="1" dirty="0" smtClean="0">
                <a:effectLst/>
                <a:latin typeface="Arial"/>
                <a:ea typeface="Times New Roman"/>
              </a:rPr>
              <a:t>Cooper v </a:t>
            </a:r>
            <a:r>
              <a:rPr lang="en-AU" sz="1000" i="1" dirty="0" err="1" smtClean="0">
                <a:effectLst/>
                <a:latin typeface="Arial"/>
                <a:ea typeface="Times New Roman"/>
              </a:rPr>
              <a:t>Dungan</a:t>
            </a:r>
            <a:r>
              <a:rPr lang="en-AU" sz="1000" i="1" dirty="0" smtClean="0">
                <a:effectLst/>
                <a:latin typeface="Arial"/>
                <a:ea typeface="Times New Roman"/>
              </a:rPr>
              <a:t> </a:t>
            </a:r>
            <a:r>
              <a:rPr lang="en-AU" sz="1000" dirty="0" smtClean="0">
                <a:effectLst/>
                <a:latin typeface="Arial"/>
                <a:ea typeface="Times New Roman"/>
              </a:rPr>
              <a:t>(1976) 50ALJR 539, reminded the Court to be vigilant in guarding – </a:t>
            </a:r>
            <a:endParaRPr lang="en-AU" sz="1000" dirty="0" smtClean="0">
              <a:effectLst/>
              <a:latin typeface="Times New Roman"/>
              <a:ea typeface="Times New Roman"/>
            </a:endParaRPr>
          </a:p>
          <a:p>
            <a:pPr marL="457200" indent="-457200">
              <a:spcAft>
                <a:spcPts val="0"/>
              </a:spcAft>
            </a:pPr>
            <a:r>
              <a:rPr lang="en-AU" sz="1000" dirty="0" smtClean="0">
                <a:effectLst/>
                <a:latin typeface="Arial"/>
                <a:ea typeface="Times New Roman"/>
              </a:rPr>
              <a:t>	</a:t>
            </a:r>
            <a:r>
              <a:rPr lang="en-AU" sz="1000" i="1" dirty="0" smtClean="0">
                <a:effectLst/>
                <a:latin typeface="Arial"/>
                <a:ea typeface="Times New Roman"/>
              </a:rPr>
              <a:t>“against a natural tendency to reform the deceased’s will according to what it regards as a proper total distribution of the estate, rather than to restrict itself to its proper function of ensuring that adequate provision has been made for the proper maintenance and support of an applicant.”</a:t>
            </a:r>
            <a:endParaRPr lang="en-AU" sz="1000" dirty="0" smtClean="0">
              <a:effectLst/>
              <a:latin typeface="Times New Roman"/>
              <a:ea typeface="Times New Roman"/>
            </a:endParaRPr>
          </a:p>
          <a:p>
            <a:pPr>
              <a:spcAft>
                <a:spcPts val="0"/>
              </a:spcAft>
            </a:pPr>
            <a:r>
              <a:rPr lang="en-AU" sz="1000" dirty="0" smtClean="0">
                <a:effectLst/>
                <a:latin typeface="Arial"/>
                <a:ea typeface="Times New Roman"/>
              </a:rPr>
              <a:t> The critical words for the Court’s to consider are -</a:t>
            </a:r>
            <a:endParaRPr lang="en-AU" sz="1000" dirty="0" smtClean="0">
              <a:effectLst/>
              <a:latin typeface="Times New Roman"/>
              <a:ea typeface="Times New Roman"/>
            </a:endParaRPr>
          </a:p>
          <a:p>
            <a:pPr>
              <a:spcAft>
                <a:spcPts val="0"/>
              </a:spcAft>
            </a:pPr>
            <a:r>
              <a:rPr lang="en-AU" sz="1000" i="1" dirty="0" smtClean="0">
                <a:effectLst/>
                <a:latin typeface="Arial"/>
                <a:ea typeface="Times New Roman"/>
              </a:rPr>
              <a:t> 	“proper maintenance, education and advancement in life”</a:t>
            </a:r>
            <a:r>
              <a:rPr lang="en-AU" sz="1000" dirty="0" smtClean="0">
                <a:effectLst/>
                <a:latin typeface="Arial"/>
                <a:ea typeface="Times New Roman"/>
              </a:rPr>
              <a:t>. </a:t>
            </a:r>
            <a:endParaRPr lang="en-AU" sz="1000" dirty="0" smtClean="0">
              <a:effectLst/>
              <a:latin typeface="Times New Roman"/>
              <a:ea typeface="Times New Roman"/>
            </a:endParaRPr>
          </a:p>
          <a:p>
            <a:pPr>
              <a:spcAft>
                <a:spcPts val="0"/>
              </a:spcAft>
            </a:pPr>
            <a:r>
              <a:rPr lang="en-AU" sz="1000" dirty="0" smtClean="0">
                <a:effectLst/>
                <a:latin typeface="Arial"/>
                <a:ea typeface="Times New Roman"/>
              </a:rPr>
              <a:t> Interestingly enough, the words </a:t>
            </a:r>
            <a:r>
              <a:rPr lang="en-AU" sz="1000" i="1" dirty="0" smtClean="0">
                <a:effectLst/>
                <a:latin typeface="Arial"/>
                <a:ea typeface="Times New Roman"/>
              </a:rPr>
              <a:t>“provision”</a:t>
            </a:r>
            <a:r>
              <a:rPr lang="en-AU" sz="1000" dirty="0" smtClean="0">
                <a:effectLst/>
                <a:latin typeface="Arial"/>
                <a:ea typeface="Times New Roman"/>
              </a:rPr>
              <a:t>,</a:t>
            </a:r>
            <a:r>
              <a:rPr lang="en-AU" sz="1000" i="1" dirty="0" smtClean="0">
                <a:effectLst/>
                <a:latin typeface="Arial"/>
                <a:ea typeface="Times New Roman"/>
              </a:rPr>
              <a:t> “maintenance”</a:t>
            </a:r>
            <a:r>
              <a:rPr lang="en-AU" sz="1000" dirty="0" smtClean="0">
                <a:effectLst/>
                <a:latin typeface="Arial"/>
                <a:ea typeface="Times New Roman"/>
              </a:rPr>
              <a:t> or the phrase </a:t>
            </a:r>
            <a:r>
              <a:rPr lang="en-AU" sz="1000" i="1" dirty="0" smtClean="0">
                <a:effectLst/>
                <a:latin typeface="Arial"/>
                <a:ea typeface="Times New Roman"/>
              </a:rPr>
              <a:t>“advancement in life”</a:t>
            </a:r>
            <a:r>
              <a:rPr lang="en-AU" sz="1000" dirty="0" smtClean="0">
                <a:effectLst/>
                <a:latin typeface="Arial"/>
                <a:ea typeface="Times New Roman"/>
              </a:rPr>
              <a:t> are not defined, but have been judiciously determined, and are left to the exercise of the Court’s discretion, based upon the relevant facts.</a:t>
            </a:r>
            <a:endParaRPr lang="en-AU" sz="1000" dirty="0" smtClean="0">
              <a:effectLst/>
              <a:latin typeface="Times New Roman"/>
              <a:ea typeface="Times New Roman"/>
            </a:endParaRPr>
          </a:p>
          <a:p>
            <a:pPr>
              <a:spcAft>
                <a:spcPts val="0"/>
              </a:spcAft>
            </a:pPr>
            <a:r>
              <a:rPr lang="en-AU" sz="1000" dirty="0" smtClean="0">
                <a:effectLst/>
                <a:latin typeface="Arial"/>
                <a:ea typeface="Times New Roman"/>
              </a:rPr>
              <a:t> Provision was noted in </a:t>
            </a:r>
            <a:r>
              <a:rPr lang="en-AU" sz="1000" i="1" dirty="0" smtClean="0">
                <a:effectLst/>
                <a:latin typeface="Arial"/>
                <a:ea typeface="Times New Roman"/>
              </a:rPr>
              <a:t>Diver v Neale</a:t>
            </a:r>
            <a:r>
              <a:rPr lang="en-AU" sz="1000" dirty="0" smtClean="0">
                <a:effectLst/>
                <a:latin typeface="Arial"/>
                <a:ea typeface="Times New Roman"/>
              </a:rPr>
              <a:t> 2009 NSW CA54 at 34, as being a term which </a:t>
            </a:r>
            <a:r>
              <a:rPr lang="en-AU" sz="1000" i="1" dirty="0" smtClean="0">
                <a:effectLst/>
                <a:latin typeface="Arial"/>
                <a:ea typeface="Times New Roman"/>
              </a:rPr>
              <a:t>“covers the many forms of support and assistance which one individual can give to another.”</a:t>
            </a:r>
            <a:r>
              <a:rPr lang="en-AU" sz="1000" dirty="0" smtClean="0">
                <a:effectLst/>
                <a:latin typeface="Arial"/>
                <a:ea typeface="Times New Roman"/>
              </a:rPr>
              <a:t> That support and assistance will vary over the course of the person’s lifetime.</a:t>
            </a:r>
            <a:endParaRPr lang="en-AU" sz="10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 </a:t>
            </a:r>
            <a:endParaRPr lang="en-AU" sz="1200" dirty="0" smtClean="0">
              <a:effectLst/>
              <a:latin typeface="Times New Roman"/>
              <a:ea typeface="Times New Roman"/>
            </a:endParaRPr>
          </a:p>
          <a:p>
            <a:endParaRPr lang="en-AU" dirty="0"/>
          </a:p>
        </p:txBody>
      </p:sp>
      <p:sp>
        <p:nvSpPr>
          <p:cNvPr id="4" name="Slide Number Placeholder 3"/>
          <p:cNvSpPr>
            <a:spLocks noGrp="1"/>
          </p:cNvSpPr>
          <p:nvPr>
            <p:ph type="sldNum" sz="quarter" idx="10"/>
          </p:nvPr>
        </p:nvSpPr>
        <p:spPr/>
        <p:txBody>
          <a:bodyPr/>
          <a:lstStyle/>
          <a:p>
            <a:fld id="{B389BA4E-C22A-444E-AAED-4BC985656134}" type="slidenum">
              <a:rPr lang="en-AU" smtClean="0"/>
              <a:t>11</a:t>
            </a:fld>
            <a:endParaRPr lang="en-AU"/>
          </a:p>
        </p:txBody>
      </p:sp>
    </p:spTree>
    <p:extLst>
      <p:ext uri="{BB962C8B-B14F-4D97-AF65-F5344CB8AC3E}">
        <p14:creationId xmlns:p14="http://schemas.microsoft.com/office/powerpoint/2010/main" val="2669230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AU" sz="1200" b="1" dirty="0" smtClean="0">
                <a:effectLst/>
                <a:latin typeface="Arial"/>
                <a:ea typeface="Times New Roman"/>
              </a:rPr>
              <a:t>PROPER MAINTENANCE</a:t>
            </a:r>
            <a:r>
              <a:rPr lang="en-AU" sz="1200" dirty="0" smtClean="0">
                <a:effectLst/>
                <a:latin typeface="Arial"/>
                <a:ea typeface="Times New Roman"/>
              </a:rPr>
              <a:t> </a:t>
            </a:r>
            <a:endParaRPr lang="en-AU" sz="1200" dirty="0" smtClean="0">
              <a:effectLst/>
              <a:latin typeface="Times New Roman"/>
              <a:ea typeface="Times New Roman"/>
            </a:endParaRPr>
          </a:p>
          <a:p>
            <a:pPr>
              <a:spcAft>
                <a:spcPts val="0"/>
              </a:spcAft>
            </a:pPr>
            <a:r>
              <a:rPr lang="en-AU" sz="1200" dirty="0" smtClean="0">
                <a:effectLst/>
                <a:latin typeface="Arial"/>
                <a:ea typeface="Times New Roman"/>
              </a:rPr>
              <a:t>Proper maintenance was held in </a:t>
            </a:r>
            <a:r>
              <a:rPr lang="en-AU" sz="1200" i="1" dirty="0" smtClean="0">
                <a:effectLst/>
                <a:latin typeface="Arial"/>
                <a:ea typeface="Times New Roman"/>
              </a:rPr>
              <a:t>Alexander v </a:t>
            </a:r>
            <a:r>
              <a:rPr lang="en-AU" sz="1200" i="1" dirty="0" err="1" smtClean="0">
                <a:effectLst/>
                <a:latin typeface="Arial"/>
                <a:ea typeface="Times New Roman"/>
              </a:rPr>
              <a:t>Janson</a:t>
            </a:r>
            <a:r>
              <a:rPr lang="en-AU" sz="1200" i="1" dirty="0" smtClean="0">
                <a:effectLst/>
                <a:latin typeface="Arial"/>
                <a:ea typeface="Times New Roman"/>
              </a:rPr>
              <a:t> </a:t>
            </a:r>
            <a:r>
              <a:rPr lang="en-AU" sz="1200" dirty="0" smtClean="0">
                <a:effectLst/>
                <a:latin typeface="Arial"/>
                <a:ea typeface="Times New Roman"/>
              </a:rPr>
              <a:t>2010 NSW CA176 by Brereton J to be </a:t>
            </a:r>
            <a:r>
              <a:rPr lang="en-AU" sz="1200" i="1" dirty="0" smtClean="0">
                <a:effectLst/>
                <a:latin typeface="Arial"/>
                <a:ea typeface="Times New Roman"/>
              </a:rPr>
              <a:t>“proper maintenance is not limited to the bare sustenance of the claimants”</a:t>
            </a:r>
            <a:r>
              <a:rPr lang="en-AU" sz="1200" dirty="0" smtClean="0">
                <a:effectLst/>
                <a:latin typeface="Arial"/>
                <a:ea typeface="Times New Roman"/>
              </a:rPr>
              <a:t> but </a:t>
            </a:r>
            <a:r>
              <a:rPr lang="en-AU" sz="1200" i="1" dirty="0" smtClean="0">
                <a:effectLst/>
                <a:latin typeface="Arial"/>
                <a:ea typeface="Times New Roman"/>
              </a:rPr>
              <a:t>“requires consideration of the totality of the claimant’s position in life, including age, status, relationship with the deceased, financial circumstances, the environs to which he or she is accustomed”</a:t>
            </a:r>
            <a:r>
              <a:rPr lang="en-AU" sz="1200" dirty="0" smtClean="0">
                <a:effectLst/>
                <a:latin typeface="Arial"/>
                <a:ea typeface="Times New Roman"/>
              </a:rPr>
              <a:t>.</a:t>
            </a:r>
            <a:endParaRPr lang="en-AU" sz="1200" dirty="0" smtClean="0">
              <a:effectLst/>
              <a:latin typeface="Times New Roman"/>
              <a:ea typeface="Times New Roman"/>
            </a:endParaRPr>
          </a:p>
          <a:p>
            <a:pPr>
              <a:spcAft>
                <a:spcPts val="0"/>
              </a:spcAft>
            </a:pPr>
            <a:r>
              <a:rPr lang="en-AU" sz="1200" dirty="0" smtClean="0">
                <a:effectLst/>
                <a:latin typeface="Arial"/>
                <a:ea typeface="Times New Roman"/>
              </a:rPr>
              <a:t> The phrase </a:t>
            </a:r>
            <a:r>
              <a:rPr lang="en-AU" sz="1200" i="1" dirty="0" smtClean="0">
                <a:effectLst/>
                <a:latin typeface="Arial"/>
                <a:ea typeface="Times New Roman"/>
              </a:rPr>
              <a:t>“advancement in life”</a:t>
            </a:r>
            <a:r>
              <a:rPr lang="en-AU" sz="1200" dirty="0" smtClean="0">
                <a:effectLst/>
                <a:latin typeface="Arial"/>
                <a:ea typeface="Times New Roman"/>
              </a:rPr>
              <a:t> in </a:t>
            </a:r>
            <a:r>
              <a:rPr lang="en-AU" sz="1200" i="1" dirty="0" smtClean="0">
                <a:effectLst/>
                <a:latin typeface="Arial"/>
                <a:ea typeface="Times New Roman"/>
              </a:rPr>
              <a:t>Mayfield v Lloyd-Williams</a:t>
            </a:r>
            <a:r>
              <a:rPr lang="en-AU" sz="1200" dirty="0" smtClean="0">
                <a:effectLst/>
                <a:latin typeface="Arial"/>
                <a:ea typeface="Times New Roman"/>
              </a:rPr>
              <a:t> [2004] NSW SC419 White J noted that the expression </a:t>
            </a:r>
            <a:r>
              <a:rPr lang="en-AU" sz="1200" i="1" dirty="0" smtClean="0">
                <a:effectLst/>
                <a:latin typeface="Arial"/>
                <a:ea typeface="Times New Roman"/>
              </a:rPr>
              <a:t>“advancement in life”</a:t>
            </a:r>
            <a:r>
              <a:rPr lang="en-AU" sz="1200" dirty="0" smtClean="0">
                <a:effectLst/>
                <a:latin typeface="Arial"/>
                <a:ea typeface="Times New Roman"/>
              </a:rPr>
              <a:t> is not confined to an advancement of an applicant in his or her younger years. It is a phrase that can extend beyond those younger years.</a:t>
            </a:r>
            <a:endParaRPr lang="en-AU" sz="1200" dirty="0" smtClean="0">
              <a:effectLst/>
              <a:latin typeface="Times New Roman"/>
              <a:ea typeface="Times New Roman"/>
            </a:endParaRPr>
          </a:p>
          <a:p>
            <a:pPr>
              <a:spcAft>
                <a:spcPts val="0"/>
              </a:spcAft>
            </a:pPr>
            <a:r>
              <a:rPr lang="en-AU" sz="1200" dirty="0" smtClean="0">
                <a:effectLst/>
                <a:latin typeface="Arial"/>
                <a:ea typeface="Times New Roman"/>
              </a:rPr>
              <a:t> The Court has also commented that in larger estates, a more extravagant allowance for contingencies could be made, than would be permissible in a smaller estate and still fall within the concept of </a:t>
            </a:r>
            <a:r>
              <a:rPr lang="en-AU" sz="1200" i="1" dirty="0" smtClean="0">
                <a:effectLst/>
                <a:latin typeface="Arial"/>
                <a:ea typeface="Times New Roman"/>
              </a:rPr>
              <a:t>“maintenance and support”</a:t>
            </a:r>
            <a:r>
              <a:rPr lang="en-AU" sz="1200" dirty="0" smtClean="0">
                <a:effectLst/>
                <a:latin typeface="Arial"/>
                <a:ea typeface="Times New Roman"/>
              </a:rPr>
              <a:t>.</a:t>
            </a:r>
          </a:p>
          <a:p>
            <a:pPr>
              <a:spcAft>
                <a:spcPts val="0"/>
              </a:spcAft>
            </a:pPr>
            <a:endParaRPr lang="en-AU" dirty="0">
              <a:latin typeface="Arial"/>
              <a:ea typeface="Times New Roman"/>
            </a:endParaRPr>
          </a:p>
          <a:p>
            <a:pPr>
              <a:spcAft>
                <a:spcPts val="0"/>
              </a:spcAft>
            </a:pPr>
            <a:endParaRPr lang="en-AU" sz="1200" dirty="0" smtClean="0">
              <a:effectLst/>
              <a:latin typeface="Arial"/>
              <a:ea typeface="Times New Roman"/>
            </a:endParaRPr>
          </a:p>
          <a:p>
            <a:pPr>
              <a:spcAft>
                <a:spcPts val="0"/>
              </a:spcAft>
            </a:pPr>
            <a:endParaRPr lang="en-AU" sz="1200" dirty="0" smtClean="0">
              <a:effectLst/>
              <a:latin typeface="Arial"/>
              <a:ea typeface="Times New Roman"/>
            </a:endParaRPr>
          </a:p>
          <a:p>
            <a:pPr>
              <a:spcAft>
                <a:spcPts val="0"/>
              </a:spcAft>
            </a:pPr>
            <a:r>
              <a:rPr lang="en-AU" i="1" dirty="0" smtClean="0">
                <a:latin typeface="Arial" pitchFamily="34" charset="0"/>
                <a:ea typeface="Times New Roman"/>
                <a:cs typeface="Arial" pitchFamily="34" charset="0"/>
              </a:rPr>
              <a:t>[If time allows refer to </a:t>
            </a:r>
            <a:r>
              <a:rPr lang="en-AU" i="1" dirty="0" err="1" smtClean="0">
                <a:latin typeface="Arial" pitchFamily="34" charset="0"/>
                <a:ea typeface="Times New Roman"/>
                <a:cs typeface="Arial" pitchFamily="34" charset="0"/>
              </a:rPr>
              <a:t>Hallen</a:t>
            </a:r>
            <a:r>
              <a:rPr lang="en-AU" i="1" dirty="0" smtClean="0">
                <a:latin typeface="Arial" pitchFamily="34" charset="0"/>
                <a:ea typeface="Times New Roman"/>
                <a:cs typeface="Arial" pitchFamily="34" charset="0"/>
              </a:rPr>
              <a:t> </a:t>
            </a:r>
            <a:r>
              <a:rPr lang="en-AU" i="1" dirty="0" err="1" smtClean="0">
                <a:latin typeface="Arial" pitchFamily="34" charset="0"/>
                <a:ea typeface="Times New Roman"/>
                <a:cs typeface="Arial" pitchFamily="34" charset="0"/>
              </a:rPr>
              <a:t>AsJ’s</a:t>
            </a:r>
            <a:r>
              <a:rPr lang="en-AU" i="1" dirty="0" smtClean="0">
                <a:latin typeface="Arial" pitchFamily="34" charset="0"/>
                <a:ea typeface="Times New Roman"/>
                <a:cs typeface="Arial" pitchFamily="34" charset="0"/>
              </a:rPr>
              <a:t> list of applicable principles in claims by adult children in </a:t>
            </a:r>
            <a:r>
              <a:rPr lang="en-AU" i="1" dirty="0" err="1" smtClean="0">
                <a:latin typeface="Arial" pitchFamily="34" charset="0"/>
                <a:cs typeface="Arial" pitchFamily="34" charset="0"/>
              </a:rPr>
              <a:t>Dugac</a:t>
            </a:r>
            <a:r>
              <a:rPr lang="en-AU" i="1" dirty="0" smtClean="0">
                <a:latin typeface="Arial" pitchFamily="34" charset="0"/>
                <a:cs typeface="Arial" pitchFamily="34" charset="0"/>
              </a:rPr>
              <a:t> v </a:t>
            </a:r>
            <a:r>
              <a:rPr lang="en-AU" i="1" dirty="0" err="1" smtClean="0">
                <a:latin typeface="Arial" pitchFamily="34" charset="0"/>
                <a:cs typeface="Arial" pitchFamily="34" charset="0"/>
              </a:rPr>
              <a:t>Dugac</a:t>
            </a:r>
            <a:r>
              <a:rPr lang="en-AU" i="1" dirty="0" smtClean="0">
                <a:latin typeface="Arial" pitchFamily="34" charset="0"/>
                <a:cs typeface="Arial" pitchFamily="34" charset="0"/>
              </a:rPr>
              <a:t> [2012] NSWSC192 – see speakers’ notes] </a:t>
            </a:r>
          </a:p>
        </p:txBody>
      </p:sp>
      <p:sp>
        <p:nvSpPr>
          <p:cNvPr id="4" name="Slide Number Placeholder 3"/>
          <p:cNvSpPr>
            <a:spLocks noGrp="1"/>
          </p:cNvSpPr>
          <p:nvPr>
            <p:ph type="sldNum" sz="quarter" idx="10"/>
          </p:nvPr>
        </p:nvSpPr>
        <p:spPr/>
        <p:txBody>
          <a:bodyPr/>
          <a:lstStyle/>
          <a:p>
            <a:fld id="{B389BA4E-C22A-444E-AAED-4BC985656134}" type="slidenum">
              <a:rPr lang="en-AU" smtClean="0"/>
              <a:t>12</a:t>
            </a:fld>
            <a:endParaRPr lang="en-AU"/>
          </a:p>
        </p:txBody>
      </p:sp>
    </p:spTree>
    <p:extLst>
      <p:ext uri="{BB962C8B-B14F-4D97-AF65-F5344CB8AC3E}">
        <p14:creationId xmlns:p14="http://schemas.microsoft.com/office/powerpoint/2010/main" val="3025291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AU" sz="1200" b="1" dirty="0" smtClean="0">
                <a:effectLst/>
                <a:latin typeface="Arial"/>
                <a:ea typeface="Times New Roman"/>
              </a:rPr>
              <a:t>TESTAMENTARY CONTROL</a:t>
            </a:r>
            <a:endParaRPr lang="en-AU" sz="1200" dirty="0" smtClean="0">
              <a:effectLst/>
              <a:latin typeface="Times New Roman"/>
              <a:ea typeface="Times New Roman"/>
            </a:endParaRPr>
          </a:p>
          <a:p>
            <a:pPr>
              <a:spcAft>
                <a:spcPts val="0"/>
              </a:spcAft>
            </a:pPr>
            <a:r>
              <a:rPr lang="en-AU" sz="1200" dirty="0" smtClean="0">
                <a:effectLst/>
                <a:latin typeface="Arial"/>
                <a:ea typeface="Times New Roman"/>
              </a:rPr>
              <a:t> Most countries have some method of controlling testamentary dispositions, be it by custom, a forced share approach by way of statutory division, or Family Provision legislation, to ensure that adequate provision is made for the members of the family of a deceased person, and certain other persons in the estate of the deceased person.</a:t>
            </a:r>
            <a:endParaRPr lang="en-AU" sz="1200" dirty="0" smtClean="0">
              <a:effectLst/>
              <a:latin typeface="Times New Roman"/>
              <a:ea typeface="Times New Roman"/>
            </a:endParaRPr>
          </a:p>
          <a:p>
            <a:pPr>
              <a:spcAft>
                <a:spcPts val="0"/>
              </a:spcAft>
            </a:pPr>
            <a:r>
              <a:rPr lang="en-AU" sz="1200" dirty="0" smtClean="0">
                <a:effectLst/>
                <a:latin typeface="Arial"/>
                <a:ea typeface="Times New Roman"/>
              </a:rPr>
              <a:t> It is important to remember that the Succession Act does not confer upon applicants, a statutory entitlement to receive a certain portion of a deceased person’s estate, nor does it impose any limitation on the deceased’s power of disposition by his or her will.</a:t>
            </a:r>
            <a:endParaRPr lang="en-AU" sz="1200" dirty="0" smtClean="0">
              <a:effectLst/>
              <a:latin typeface="Times New Roman"/>
              <a:ea typeface="Times New Roman"/>
            </a:endParaRPr>
          </a:p>
          <a:p>
            <a:pPr>
              <a:spcAft>
                <a:spcPts val="0"/>
              </a:spcAft>
            </a:pPr>
            <a:r>
              <a:rPr lang="en-AU" sz="1200" dirty="0" smtClean="0">
                <a:effectLst/>
                <a:latin typeface="Arial"/>
                <a:ea typeface="Times New Roman"/>
              </a:rPr>
              <a:t> It is only if the statutory conditions are satisfied, that the Court is empowered, under the Act, to alter the deceased’s disposition of his or her estate, to produce a result that is consistent with the purpose of the Act. Even then, the Court’s power to do so is discretionary, and is not intended to rewrite the deceased’s will, but only to alter if, if required.</a:t>
            </a:r>
            <a:endParaRPr lang="en-AU" sz="1200" dirty="0" smtClean="0">
              <a:effectLst/>
              <a:latin typeface="Times New Roman"/>
              <a:ea typeface="Times New Roman"/>
            </a:endParaRPr>
          </a:p>
          <a:p>
            <a:endParaRPr lang="en-AU" dirty="0"/>
          </a:p>
        </p:txBody>
      </p:sp>
      <p:sp>
        <p:nvSpPr>
          <p:cNvPr id="4" name="Slide Number Placeholder 3"/>
          <p:cNvSpPr>
            <a:spLocks noGrp="1"/>
          </p:cNvSpPr>
          <p:nvPr>
            <p:ph type="sldNum" sz="quarter" idx="10"/>
          </p:nvPr>
        </p:nvSpPr>
        <p:spPr/>
        <p:txBody>
          <a:bodyPr/>
          <a:lstStyle/>
          <a:p>
            <a:fld id="{B389BA4E-C22A-444E-AAED-4BC985656134}" type="slidenum">
              <a:rPr lang="en-AU" smtClean="0"/>
              <a:t>13</a:t>
            </a:fld>
            <a:endParaRPr lang="en-AU"/>
          </a:p>
        </p:txBody>
      </p:sp>
    </p:spTree>
    <p:extLst>
      <p:ext uri="{BB962C8B-B14F-4D97-AF65-F5344CB8AC3E}">
        <p14:creationId xmlns:p14="http://schemas.microsoft.com/office/powerpoint/2010/main" val="2754754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300"/>
              </a:spcBef>
              <a:spcAft>
                <a:spcPts val="0"/>
              </a:spcAft>
            </a:pPr>
            <a:r>
              <a:rPr lang="en-AU" sz="1200" dirty="0" smtClean="0">
                <a:effectLst/>
                <a:latin typeface="Arial"/>
                <a:ea typeface="Times New Roman"/>
              </a:rPr>
              <a:t>Most people would agree that a person making a will should provide for their spouse and any children who are young or dependant on them.  But what about adult children?  Opinion seems to be divided between, on the one hand, those who think the bond between a parent and a child is a lifelong thing and it is reasonable to think that a parent will provide for children of any age, and on the other hand, those who think adult children should make their own way in the world without expecting to inherit from their parents.</a:t>
            </a:r>
            <a:endParaRPr lang="en-AU" sz="12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 </a:t>
            </a:r>
            <a:endParaRPr lang="en-AU" sz="1200" dirty="0" smtClean="0">
              <a:effectLst/>
              <a:latin typeface="Times New Roman"/>
              <a:ea typeface="Times New Roman"/>
            </a:endParaRPr>
          </a:p>
        </p:txBody>
      </p:sp>
      <p:sp>
        <p:nvSpPr>
          <p:cNvPr id="4" name="Slide Number Placeholder 3"/>
          <p:cNvSpPr>
            <a:spLocks noGrp="1"/>
          </p:cNvSpPr>
          <p:nvPr>
            <p:ph type="sldNum" sz="quarter" idx="10"/>
          </p:nvPr>
        </p:nvSpPr>
        <p:spPr/>
        <p:txBody>
          <a:bodyPr/>
          <a:lstStyle/>
          <a:p>
            <a:fld id="{B389BA4E-C22A-444E-AAED-4BC985656134}" type="slidenum">
              <a:rPr lang="en-AU" smtClean="0"/>
              <a:t>2</a:t>
            </a:fld>
            <a:endParaRPr lang="en-AU"/>
          </a:p>
        </p:txBody>
      </p:sp>
    </p:spTree>
    <p:extLst>
      <p:ext uri="{BB962C8B-B14F-4D97-AF65-F5344CB8AC3E}">
        <p14:creationId xmlns:p14="http://schemas.microsoft.com/office/powerpoint/2010/main" val="1951444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300"/>
              </a:spcBef>
              <a:spcAft>
                <a:spcPts val="0"/>
              </a:spcAft>
            </a:pPr>
            <a:r>
              <a:rPr lang="en-AU" sz="1200" dirty="0" smtClean="0">
                <a:effectLst/>
                <a:latin typeface="Arial"/>
                <a:ea typeface="Times New Roman"/>
              </a:rPr>
              <a:t>We have all heard of cases where adult children  have made claims in the Supreme Court of NSW on the basis that either the provision made for them in a parent’s will, is insufficient, or in some cases, where no provision has been made for them in a will.</a:t>
            </a:r>
            <a:endParaRPr lang="en-AU" sz="12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 </a:t>
            </a:r>
            <a:endParaRPr lang="en-AU" sz="1200" dirty="0" smtClean="0">
              <a:effectLst/>
              <a:latin typeface="Times New Roman"/>
              <a:ea typeface="Times New Roman"/>
            </a:endParaRPr>
          </a:p>
          <a:p>
            <a:pPr lvl="0">
              <a:lnSpc>
                <a:spcPct val="150000"/>
              </a:lnSpc>
              <a:spcBef>
                <a:spcPts val="300"/>
              </a:spcBef>
            </a:pPr>
            <a:r>
              <a:rPr lang="en-AU" sz="1200" dirty="0" smtClean="0">
                <a:effectLst/>
                <a:latin typeface="Arial"/>
                <a:ea typeface="Times New Roman"/>
              </a:rPr>
              <a:t>Parents who wish to make a will leaving little or no provision for their children will be warned by their solicitor that they are running the risk of the child bringing a court action claiming provision, which could end up costing the estate a lot of money.</a:t>
            </a:r>
            <a:r>
              <a:rPr lang="en-AU" dirty="0">
                <a:solidFill>
                  <a:prstClr val="black"/>
                </a:solidFill>
                <a:latin typeface="Arial"/>
                <a:ea typeface="Times New Roman"/>
              </a:rPr>
              <a:t> </a:t>
            </a:r>
            <a:r>
              <a:rPr lang="en-AU" dirty="0" smtClean="0">
                <a:solidFill>
                  <a:prstClr val="black"/>
                </a:solidFill>
                <a:latin typeface="Arial"/>
                <a:ea typeface="Times New Roman"/>
              </a:rPr>
              <a:t>  Whether the child’s claim will be successful will depend on a number of factors, including the child’s needs, the needs of other family members and the relationship between the parent and the child.</a:t>
            </a:r>
            <a:endParaRPr lang="en-AU" dirty="0">
              <a:solidFill>
                <a:prstClr val="black"/>
              </a:solidFill>
              <a:latin typeface="Times New Roman"/>
              <a:ea typeface="Times New Roman"/>
            </a:endParaRPr>
          </a:p>
          <a:p>
            <a:pPr>
              <a:lnSpc>
                <a:spcPct val="150000"/>
              </a:lnSpc>
              <a:spcBef>
                <a:spcPts val="300"/>
              </a:spcBef>
              <a:spcAft>
                <a:spcPts val="0"/>
              </a:spcAft>
            </a:pPr>
            <a:endParaRPr lang="en-AU" sz="12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 </a:t>
            </a:r>
            <a:endParaRPr lang="en-AU" sz="1200" dirty="0" smtClean="0">
              <a:effectLst/>
              <a:latin typeface="Times New Roman"/>
              <a:ea typeface="Times New Roman"/>
            </a:endParaRPr>
          </a:p>
        </p:txBody>
      </p:sp>
      <p:sp>
        <p:nvSpPr>
          <p:cNvPr id="4" name="Slide Number Placeholder 3"/>
          <p:cNvSpPr>
            <a:spLocks noGrp="1"/>
          </p:cNvSpPr>
          <p:nvPr>
            <p:ph type="sldNum" sz="quarter" idx="10"/>
          </p:nvPr>
        </p:nvSpPr>
        <p:spPr/>
        <p:txBody>
          <a:bodyPr/>
          <a:lstStyle/>
          <a:p>
            <a:fld id="{B389BA4E-C22A-444E-AAED-4BC985656134}" type="slidenum">
              <a:rPr lang="en-AU" smtClean="0"/>
              <a:t>3</a:t>
            </a:fld>
            <a:endParaRPr lang="en-AU"/>
          </a:p>
        </p:txBody>
      </p:sp>
    </p:spTree>
    <p:extLst>
      <p:ext uri="{BB962C8B-B14F-4D97-AF65-F5344CB8AC3E}">
        <p14:creationId xmlns:p14="http://schemas.microsoft.com/office/powerpoint/2010/main" val="1951444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50000"/>
              </a:lnSpc>
              <a:spcBef>
                <a:spcPts val="300"/>
              </a:spcBef>
            </a:pPr>
            <a:r>
              <a:rPr lang="en-AU" dirty="0" smtClean="0">
                <a:solidFill>
                  <a:prstClr val="black"/>
                </a:solidFill>
                <a:latin typeface="Arial"/>
                <a:ea typeface="Times New Roman"/>
              </a:rPr>
              <a:t>Solicitors are often asked:</a:t>
            </a:r>
            <a:r>
              <a:rPr lang="en-AU" dirty="0">
                <a:solidFill>
                  <a:prstClr val="black"/>
                </a:solidFill>
                <a:latin typeface="Arial"/>
                <a:ea typeface="Times New Roman"/>
              </a:rPr>
              <a:t>   “Why bother making a will when a will can be contested?”</a:t>
            </a:r>
            <a:endParaRPr lang="en-AU" dirty="0">
              <a:solidFill>
                <a:prstClr val="black"/>
              </a:solidFill>
              <a:latin typeface="Times New Roman"/>
              <a:ea typeface="Times New Roman"/>
            </a:endParaRPr>
          </a:p>
          <a:p>
            <a:pPr lvl="0">
              <a:lnSpc>
                <a:spcPct val="150000"/>
              </a:lnSpc>
              <a:spcBef>
                <a:spcPts val="300"/>
              </a:spcBef>
            </a:pPr>
            <a:r>
              <a:rPr lang="en-AU" dirty="0" smtClean="0">
                <a:solidFill>
                  <a:prstClr val="black"/>
                </a:solidFill>
                <a:latin typeface="Arial"/>
                <a:ea typeface="Times New Roman"/>
              </a:rPr>
              <a:t>The </a:t>
            </a:r>
            <a:r>
              <a:rPr lang="en-AU" dirty="0">
                <a:solidFill>
                  <a:prstClr val="black"/>
                </a:solidFill>
                <a:latin typeface="Arial"/>
                <a:ea typeface="Times New Roman"/>
              </a:rPr>
              <a:t>main message from today’s talk is that it is much better to make a will than not to make one.  </a:t>
            </a:r>
            <a:endParaRPr lang="en-AU" dirty="0" smtClean="0">
              <a:solidFill>
                <a:prstClr val="black"/>
              </a:solidFill>
              <a:latin typeface="Arial"/>
              <a:ea typeface="Times New Roman"/>
            </a:endParaRPr>
          </a:p>
          <a:p>
            <a:pPr lvl="0">
              <a:lnSpc>
                <a:spcPct val="150000"/>
              </a:lnSpc>
              <a:spcBef>
                <a:spcPts val="300"/>
              </a:spcBef>
            </a:pPr>
            <a:r>
              <a:rPr lang="en-AU" dirty="0" smtClean="0">
                <a:solidFill>
                  <a:prstClr val="black"/>
                </a:solidFill>
                <a:latin typeface="Arial"/>
                <a:ea typeface="Times New Roman"/>
              </a:rPr>
              <a:t>A </a:t>
            </a:r>
            <a:r>
              <a:rPr lang="en-AU" dirty="0">
                <a:solidFill>
                  <a:prstClr val="black"/>
                </a:solidFill>
                <a:latin typeface="Arial"/>
                <a:ea typeface="Times New Roman"/>
              </a:rPr>
              <a:t>family provision claim can be made in an estate whether there is a will or not, but at least if there is a will you have an opportunity to provide for the people who you want to receive your </a:t>
            </a:r>
            <a:r>
              <a:rPr lang="en-AU" dirty="0" smtClean="0">
                <a:solidFill>
                  <a:prstClr val="black"/>
                </a:solidFill>
                <a:latin typeface="Arial"/>
                <a:ea typeface="Times New Roman"/>
              </a:rPr>
              <a:t>assets.  </a:t>
            </a:r>
          </a:p>
          <a:p>
            <a:pPr lvl="0">
              <a:lnSpc>
                <a:spcPct val="150000"/>
              </a:lnSpc>
              <a:spcBef>
                <a:spcPts val="300"/>
              </a:spcBef>
            </a:pPr>
            <a:r>
              <a:rPr lang="en-AU" dirty="0" smtClean="0">
                <a:solidFill>
                  <a:prstClr val="black"/>
                </a:solidFill>
                <a:latin typeface="Arial"/>
                <a:ea typeface="Times New Roman"/>
              </a:rPr>
              <a:t>Just because someone can make a claim does not meant that they will. </a:t>
            </a:r>
          </a:p>
          <a:p>
            <a:pPr lvl="0">
              <a:lnSpc>
                <a:spcPct val="150000"/>
              </a:lnSpc>
              <a:spcBef>
                <a:spcPts val="300"/>
              </a:spcBef>
            </a:pPr>
            <a:r>
              <a:rPr lang="en-AU" dirty="0" smtClean="0">
                <a:solidFill>
                  <a:prstClr val="black"/>
                </a:solidFill>
                <a:latin typeface="Arial"/>
                <a:ea typeface="Times New Roman"/>
              </a:rPr>
              <a:t>Not all claims are successful.  </a:t>
            </a:r>
          </a:p>
          <a:p>
            <a:pPr lvl="0">
              <a:lnSpc>
                <a:spcPct val="150000"/>
              </a:lnSpc>
              <a:spcBef>
                <a:spcPts val="300"/>
              </a:spcBef>
            </a:pPr>
            <a:r>
              <a:rPr lang="en-AU" dirty="0" smtClean="0">
                <a:solidFill>
                  <a:prstClr val="black"/>
                </a:solidFill>
                <a:latin typeface="Arial"/>
                <a:ea typeface="Times New Roman"/>
              </a:rPr>
              <a:t>Even if a claim is successful, the Court will only disturb the will to the extent it needs to </a:t>
            </a:r>
            <a:r>
              <a:rPr lang="en-AU" dirty="0" err="1" smtClean="0">
                <a:solidFill>
                  <a:prstClr val="black"/>
                </a:solidFill>
                <a:latin typeface="Arial"/>
                <a:ea typeface="Times New Roman"/>
              </a:rPr>
              <a:t>to</a:t>
            </a:r>
            <a:r>
              <a:rPr lang="en-AU" dirty="0" smtClean="0">
                <a:solidFill>
                  <a:prstClr val="black"/>
                </a:solidFill>
                <a:latin typeface="Arial"/>
                <a:ea typeface="Times New Roman"/>
              </a:rPr>
              <a:t> make provision for the excluded child. </a:t>
            </a:r>
            <a:r>
              <a:rPr lang="en-AU" dirty="0">
                <a:solidFill>
                  <a:prstClr val="black"/>
                </a:solidFill>
                <a:latin typeface="Arial"/>
                <a:ea typeface="Times New Roman"/>
              </a:rPr>
              <a:t> </a:t>
            </a:r>
            <a:endParaRPr lang="en-AU" dirty="0"/>
          </a:p>
        </p:txBody>
      </p:sp>
      <p:sp>
        <p:nvSpPr>
          <p:cNvPr id="4" name="Slide Number Placeholder 3"/>
          <p:cNvSpPr>
            <a:spLocks noGrp="1"/>
          </p:cNvSpPr>
          <p:nvPr>
            <p:ph type="sldNum" sz="quarter" idx="10"/>
          </p:nvPr>
        </p:nvSpPr>
        <p:spPr/>
        <p:txBody>
          <a:bodyPr/>
          <a:lstStyle/>
          <a:p>
            <a:fld id="{B389BA4E-C22A-444E-AAED-4BC985656134}" type="slidenum">
              <a:rPr lang="en-AU" smtClean="0"/>
              <a:t>4</a:t>
            </a:fld>
            <a:endParaRPr lang="en-AU"/>
          </a:p>
        </p:txBody>
      </p:sp>
    </p:spTree>
    <p:extLst>
      <p:ext uri="{BB962C8B-B14F-4D97-AF65-F5344CB8AC3E}">
        <p14:creationId xmlns:p14="http://schemas.microsoft.com/office/powerpoint/2010/main" val="3716119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300"/>
              </a:spcBef>
              <a:spcAft>
                <a:spcPts val="0"/>
              </a:spcAft>
            </a:pPr>
            <a:r>
              <a:rPr lang="en-AU" sz="1200" dirty="0" smtClean="0">
                <a:effectLst/>
                <a:latin typeface="Arial"/>
                <a:ea typeface="Times New Roman"/>
              </a:rPr>
              <a:t>A person is free to set out, in a will, their intentions for the distribution of their assets after death, often referred to as “testamentary freedom”. That freedom is not absolute in Australia, NZ, Canada and, to some extent, the United Kingdom. Other countries have other arrangements for the share of a person’s assets between spouses and children. Those shares are often defined by legislation, or by custom, so that in those countries, a distribution of a person’s assets after death is fixed. Therefore, in effect there was no absolute testamentary freedom. </a:t>
            </a:r>
            <a:endParaRPr lang="en-AU" sz="1200" dirty="0" smtClean="0">
              <a:effectLst/>
              <a:latin typeface="Times New Roman"/>
              <a:ea typeface="Times New Roman"/>
            </a:endParaRPr>
          </a:p>
          <a:p>
            <a:endParaRPr lang="en-AU" dirty="0"/>
          </a:p>
        </p:txBody>
      </p:sp>
      <p:sp>
        <p:nvSpPr>
          <p:cNvPr id="4" name="Slide Number Placeholder 3"/>
          <p:cNvSpPr>
            <a:spLocks noGrp="1"/>
          </p:cNvSpPr>
          <p:nvPr>
            <p:ph type="sldNum" sz="quarter" idx="10"/>
          </p:nvPr>
        </p:nvSpPr>
        <p:spPr/>
        <p:txBody>
          <a:bodyPr/>
          <a:lstStyle/>
          <a:p>
            <a:fld id="{B389BA4E-C22A-444E-AAED-4BC985656134}" type="slidenum">
              <a:rPr lang="en-AU" smtClean="0"/>
              <a:t>5</a:t>
            </a:fld>
            <a:endParaRPr lang="en-AU"/>
          </a:p>
        </p:txBody>
      </p:sp>
    </p:spTree>
    <p:extLst>
      <p:ext uri="{BB962C8B-B14F-4D97-AF65-F5344CB8AC3E}">
        <p14:creationId xmlns:p14="http://schemas.microsoft.com/office/powerpoint/2010/main" val="711001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300"/>
              </a:spcBef>
              <a:spcAft>
                <a:spcPts val="0"/>
              </a:spcAft>
            </a:pPr>
            <a:r>
              <a:rPr lang="en-AU" sz="1200" dirty="0" smtClean="0">
                <a:effectLst/>
                <a:latin typeface="Arial"/>
                <a:ea typeface="Times New Roman"/>
              </a:rPr>
              <a:t>The concept of testamentary freedom was a feature of the 19</a:t>
            </a:r>
            <a:r>
              <a:rPr lang="en-AU" sz="1200" baseline="30000" dirty="0" smtClean="0">
                <a:effectLst/>
                <a:latin typeface="Arial"/>
                <a:ea typeface="Times New Roman"/>
              </a:rPr>
              <a:t>th</a:t>
            </a:r>
            <a:r>
              <a:rPr lang="en-AU" sz="1200" dirty="0" smtClean="0">
                <a:effectLst/>
                <a:latin typeface="Arial"/>
                <a:ea typeface="Times New Roman"/>
              </a:rPr>
              <a:t> century, however towards the end of the 19</a:t>
            </a:r>
            <a:r>
              <a:rPr lang="en-AU" sz="1200" baseline="30000" dirty="0" smtClean="0">
                <a:effectLst/>
                <a:latin typeface="Arial"/>
                <a:ea typeface="Times New Roman"/>
              </a:rPr>
              <a:t>th</a:t>
            </a:r>
            <a:r>
              <a:rPr lang="en-AU" sz="1200" dirty="0" smtClean="0">
                <a:effectLst/>
                <a:latin typeface="Arial"/>
                <a:ea typeface="Times New Roman"/>
              </a:rPr>
              <a:t> century it became apparent that testamentary freedom allowed some testators to ignore their responsibilities to close family members, particularly spouses and children. </a:t>
            </a:r>
            <a:endParaRPr lang="en-AU" sz="12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It is interesting to note that in the dominions of Australia, NZ and Canada, in the late 19</a:t>
            </a:r>
            <a:r>
              <a:rPr lang="en-AU" sz="1200" baseline="30000" dirty="0" smtClean="0">
                <a:effectLst/>
                <a:latin typeface="Arial"/>
                <a:ea typeface="Times New Roman"/>
              </a:rPr>
              <a:t>th</a:t>
            </a:r>
            <a:r>
              <a:rPr lang="en-AU" sz="1200" dirty="0" smtClean="0">
                <a:effectLst/>
                <a:latin typeface="Arial"/>
                <a:ea typeface="Times New Roman"/>
              </a:rPr>
              <a:t> century, these were cases where very wealthy men, left their widows and children </a:t>
            </a:r>
            <a:r>
              <a:rPr lang="en-AU" sz="1200" dirty="0" err="1" smtClean="0">
                <a:effectLst/>
                <a:latin typeface="Arial"/>
                <a:ea typeface="Times New Roman"/>
              </a:rPr>
              <a:t>unprovided</a:t>
            </a:r>
            <a:r>
              <a:rPr lang="en-AU" sz="1200" dirty="0" smtClean="0">
                <a:effectLst/>
                <a:latin typeface="Arial"/>
                <a:ea typeface="Times New Roman"/>
              </a:rPr>
              <a:t> for in their estates. These cases generated public outrage and agitation for legislative interference with testamentary freedom. </a:t>
            </a:r>
            <a:endParaRPr lang="en-AU" sz="12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The first dominion to introduce a </a:t>
            </a:r>
            <a:r>
              <a:rPr lang="en-AU" sz="1200" i="1" dirty="0" smtClean="0">
                <a:effectLst/>
                <a:latin typeface="Arial"/>
                <a:ea typeface="Times New Roman"/>
              </a:rPr>
              <a:t>Testator Family Maintenance Act </a:t>
            </a:r>
            <a:r>
              <a:rPr lang="en-AU" sz="1200" dirty="0" smtClean="0">
                <a:effectLst/>
                <a:latin typeface="Arial"/>
                <a:ea typeface="Times New Roman"/>
              </a:rPr>
              <a:t>was NZ in 1900, although there had been earlier legislation in NZ as early as 1877 which entitled illegitimate children under 14 to apply for maintenance out of the estate of deceased parents. The idea of legislation to ensure proper provision for family members subsequently spread throughout Australia and eventually to Canada and the UK.</a:t>
            </a:r>
            <a:endParaRPr lang="en-AU" sz="1200" dirty="0" smtClean="0">
              <a:effectLst/>
              <a:latin typeface="Times New Roman"/>
              <a:ea typeface="Times New Roman"/>
            </a:endParaRPr>
          </a:p>
          <a:p>
            <a:endParaRPr lang="en-AU" dirty="0"/>
          </a:p>
        </p:txBody>
      </p:sp>
      <p:sp>
        <p:nvSpPr>
          <p:cNvPr id="4" name="Slide Number Placeholder 3"/>
          <p:cNvSpPr>
            <a:spLocks noGrp="1"/>
          </p:cNvSpPr>
          <p:nvPr>
            <p:ph type="sldNum" sz="quarter" idx="10"/>
          </p:nvPr>
        </p:nvSpPr>
        <p:spPr/>
        <p:txBody>
          <a:bodyPr/>
          <a:lstStyle/>
          <a:p>
            <a:fld id="{B389BA4E-C22A-444E-AAED-4BC985656134}" type="slidenum">
              <a:rPr lang="en-AU" smtClean="0"/>
              <a:t>6</a:t>
            </a:fld>
            <a:endParaRPr lang="en-AU"/>
          </a:p>
        </p:txBody>
      </p:sp>
    </p:spTree>
    <p:extLst>
      <p:ext uri="{BB962C8B-B14F-4D97-AF65-F5344CB8AC3E}">
        <p14:creationId xmlns:p14="http://schemas.microsoft.com/office/powerpoint/2010/main" val="591622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300"/>
              </a:spcBef>
              <a:spcAft>
                <a:spcPts val="0"/>
              </a:spcAft>
            </a:pPr>
            <a:r>
              <a:rPr lang="en-AU" sz="1200" dirty="0" smtClean="0">
                <a:effectLst/>
                <a:latin typeface="Arial"/>
                <a:ea typeface="Times New Roman"/>
              </a:rPr>
              <a:t>NSW introduced the concept of family provision in the </a:t>
            </a:r>
            <a:r>
              <a:rPr lang="en-AU" sz="1200" i="1" dirty="0" smtClean="0">
                <a:effectLst/>
                <a:latin typeface="Arial"/>
                <a:ea typeface="Times New Roman"/>
              </a:rPr>
              <a:t>Testator’s Maintenance and Guardianship of Infants Act</a:t>
            </a:r>
            <a:r>
              <a:rPr lang="en-AU" sz="1200" dirty="0" smtClean="0">
                <a:effectLst/>
                <a:latin typeface="Arial"/>
                <a:ea typeface="Times New Roman"/>
              </a:rPr>
              <a:t> 1916, based upon the NZ legislation. This Act was replaced by the </a:t>
            </a:r>
            <a:r>
              <a:rPr lang="en-AU" sz="1200" i="1" dirty="0" smtClean="0">
                <a:effectLst/>
                <a:latin typeface="Arial"/>
                <a:ea typeface="Times New Roman"/>
              </a:rPr>
              <a:t>Family Provision Act </a:t>
            </a:r>
            <a:r>
              <a:rPr lang="en-AU" sz="1200" dirty="0" smtClean="0">
                <a:effectLst/>
                <a:latin typeface="Arial"/>
                <a:ea typeface="Times New Roman"/>
              </a:rPr>
              <a:t>1982, and subsequently by the </a:t>
            </a:r>
            <a:r>
              <a:rPr lang="en-AU" sz="1200" i="1" dirty="0" smtClean="0">
                <a:effectLst/>
                <a:latin typeface="Arial"/>
                <a:ea typeface="Times New Roman"/>
              </a:rPr>
              <a:t>Succession Act</a:t>
            </a:r>
            <a:r>
              <a:rPr lang="en-AU" sz="1200" dirty="0" smtClean="0">
                <a:effectLst/>
                <a:latin typeface="Arial"/>
                <a:ea typeface="Times New Roman"/>
              </a:rPr>
              <a:t> 2006. In the main, the legislative changes were to broaden the class of persons entitled to make a claim, </a:t>
            </a:r>
            <a:r>
              <a:rPr lang="en-AU" sz="1200" dirty="0" err="1" smtClean="0">
                <a:effectLst/>
                <a:latin typeface="Arial"/>
                <a:ea typeface="Times New Roman"/>
              </a:rPr>
              <a:t>eg</a:t>
            </a:r>
            <a:r>
              <a:rPr lang="en-AU" sz="1200" dirty="0" smtClean="0">
                <a:effectLst/>
                <a:latin typeface="Arial"/>
                <a:ea typeface="Times New Roman"/>
              </a:rPr>
              <a:t> ex nuptial children and </a:t>
            </a:r>
            <a:r>
              <a:rPr lang="en-AU" sz="1200" dirty="0" err="1" smtClean="0">
                <a:effectLst/>
                <a:latin typeface="Arial"/>
                <a:ea typeface="Times New Roman"/>
              </a:rPr>
              <a:t>defacto</a:t>
            </a:r>
            <a:r>
              <a:rPr lang="en-AU" sz="1200" dirty="0" smtClean="0">
                <a:effectLst/>
                <a:latin typeface="Arial"/>
                <a:ea typeface="Times New Roman"/>
              </a:rPr>
              <a:t> partners.</a:t>
            </a:r>
            <a:endParaRPr lang="en-AU" sz="12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 </a:t>
            </a:r>
            <a:endParaRPr lang="en-AU" sz="12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All Australian states and territories have family provision legislation, some states refer, in the legislation, to </a:t>
            </a:r>
            <a:r>
              <a:rPr lang="en-AU" sz="1200" i="1" dirty="0" smtClean="0">
                <a:effectLst/>
                <a:latin typeface="Arial"/>
                <a:ea typeface="Times New Roman"/>
              </a:rPr>
              <a:t>“proper maintenance and support”</a:t>
            </a:r>
            <a:r>
              <a:rPr lang="en-AU" sz="1200" dirty="0" smtClean="0">
                <a:effectLst/>
                <a:latin typeface="Arial"/>
                <a:ea typeface="Times New Roman"/>
              </a:rPr>
              <a:t>. NSW uses the term </a:t>
            </a:r>
            <a:r>
              <a:rPr lang="en-AU" sz="1200" i="1" dirty="0" smtClean="0">
                <a:effectLst/>
                <a:latin typeface="Arial"/>
                <a:ea typeface="Times New Roman"/>
              </a:rPr>
              <a:t>“proper maintenance, education and advancement in life”</a:t>
            </a:r>
            <a:r>
              <a:rPr lang="en-AU" sz="1200" dirty="0" smtClean="0">
                <a:effectLst/>
                <a:latin typeface="Arial"/>
                <a:ea typeface="Times New Roman"/>
              </a:rPr>
              <a:t>.</a:t>
            </a:r>
            <a:endParaRPr lang="en-AU" sz="12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 </a:t>
            </a:r>
            <a:endParaRPr lang="en-AU" sz="1200" dirty="0" smtClean="0">
              <a:effectLst/>
              <a:latin typeface="Times New Roman"/>
              <a:ea typeface="Times New Roman"/>
            </a:endParaRPr>
          </a:p>
          <a:p>
            <a:endParaRPr lang="en-AU" dirty="0"/>
          </a:p>
        </p:txBody>
      </p:sp>
      <p:sp>
        <p:nvSpPr>
          <p:cNvPr id="4" name="Slide Number Placeholder 3"/>
          <p:cNvSpPr>
            <a:spLocks noGrp="1"/>
          </p:cNvSpPr>
          <p:nvPr>
            <p:ph type="sldNum" sz="quarter" idx="10"/>
          </p:nvPr>
        </p:nvSpPr>
        <p:spPr/>
        <p:txBody>
          <a:bodyPr/>
          <a:lstStyle/>
          <a:p>
            <a:fld id="{B389BA4E-C22A-444E-AAED-4BC985656134}" type="slidenum">
              <a:rPr lang="en-AU" smtClean="0"/>
              <a:t>7</a:t>
            </a:fld>
            <a:endParaRPr lang="en-AU"/>
          </a:p>
        </p:txBody>
      </p:sp>
    </p:spTree>
    <p:extLst>
      <p:ext uri="{BB962C8B-B14F-4D97-AF65-F5344CB8AC3E}">
        <p14:creationId xmlns:p14="http://schemas.microsoft.com/office/powerpoint/2010/main" val="2767780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300"/>
              </a:spcBef>
              <a:spcAft>
                <a:spcPts val="0"/>
              </a:spcAft>
            </a:pPr>
            <a:r>
              <a:rPr lang="en-AU" sz="1200" dirty="0" smtClean="0">
                <a:effectLst/>
                <a:latin typeface="Arial"/>
                <a:ea typeface="Times New Roman"/>
              </a:rPr>
              <a:t>The Succession  Act 2006 (NSW) defines persons who may apply to the Court for a Family Provision order in respect of the estate of a deceased person.</a:t>
            </a:r>
            <a:endParaRPr lang="en-AU" sz="12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These persons are defined as ‘eligible persons’ consisting of:</a:t>
            </a:r>
            <a:endParaRPr lang="en-AU" sz="1200" dirty="0" smtClean="0">
              <a:effectLst/>
              <a:latin typeface="Times New Roman"/>
              <a:ea typeface="Times New Roman"/>
            </a:endParaRPr>
          </a:p>
          <a:p>
            <a:pPr marL="342900" lvl="0" indent="-342900">
              <a:lnSpc>
                <a:spcPct val="150000"/>
              </a:lnSpc>
              <a:spcBef>
                <a:spcPts val="300"/>
              </a:spcBef>
              <a:spcAft>
                <a:spcPts val="0"/>
              </a:spcAft>
              <a:buFont typeface="Symbol"/>
              <a:buChar char=""/>
              <a:tabLst>
                <a:tab pos="457200" algn="l"/>
              </a:tabLst>
            </a:pPr>
            <a:r>
              <a:rPr lang="en-AU" sz="1200" dirty="0" smtClean="0">
                <a:effectLst/>
                <a:latin typeface="Arial"/>
                <a:ea typeface="Times New Roman"/>
              </a:rPr>
              <a:t>a spouse</a:t>
            </a:r>
            <a:endParaRPr lang="en-AU" sz="1200" dirty="0" smtClean="0">
              <a:effectLst/>
              <a:latin typeface="Times New Roman"/>
              <a:ea typeface="Times New Roman"/>
            </a:endParaRPr>
          </a:p>
          <a:p>
            <a:pPr marL="342900" lvl="0" indent="-342900">
              <a:lnSpc>
                <a:spcPct val="150000"/>
              </a:lnSpc>
              <a:spcBef>
                <a:spcPts val="300"/>
              </a:spcBef>
              <a:spcAft>
                <a:spcPts val="0"/>
              </a:spcAft>
              <a:buFont typeface="Symbol"/>
              <a:buChar char=""/>
              <a:tabLst>
                <a:tab pos="457200" algn="l"/>
              </a:tabLst>
            </a:pPr>
            <a:r>
              <a:rPr lang="en-AU" sz="1200" dirty="0" smtClean="0">
                <a:effectLst/>
                <a:latin typeface="Arial"/>
                <a:ea typeface="Times New Roman"/>
              </a:rPr>
              <a:t>a </a:t>
            </a:r>
            <a:r>
              <a:rPr lang="en-AU" sz="1200" dirty="0" err="1" smtClean="0">
                <a:effectLst/>
                <a:latin typeface="Arial"/>
                <a:ea typeface="Times New Roman"/>
              </a:rPr>
              <a:t>defacto</a:t>
            </a:r>
            <a:r>
              <a:rPr lang="en-AU" sz="1200" dirty="0" smtClean="0">
                <a:effectLst/>
                <a:latin typeface="Arial"/>
                <a:ea typeface="Times New Roman"/>
              </a:rPr>
              <a:t> partner</a:t>
            </a:r>
            <a:endParaRPr lang="en-AU" sz="1200" dirty="0" smtClean="0">
              <a:effectLst/>
              <a:latin typeface="Times New Roman"/>
              <a:ea typeface="Times New Roman"/>
            </a:endParaRPr>
          </a:p>
          <a:p>
            <a:pPr marL="342900" lvl="0" indent="-342900">
              <a:lnSpc>
                <a:spcPct val="150000"/>
              </a:lnSpc>
              <a:spcBef>
                <a:spcPts val="300"/>
              </a:spcBef>
              <a:spcAft>
                <a:spcPts val="0"/>
              </a:spcAft>
              <a:buFont typeface="Symbol"/>
              <a:buChar char=""/>
              <a:tabLst>
                <a:tab pos="457200" algn="l"/>
              </a:tabLst>
            </a:pPr>
            <a:r>
              <a:rPr lang="en-AU" sz="1200" dirty="0" smtClean="0">
                <a:effectLst/>
                <a:latin typeface="Arial"/>
                <a:ea typeface="Times New Roman"/>
              </a:rPr>
              <a:t>a child </a:t>
            </a:r>
            <a:endParaRPr lang="en-AU" sz="1200" dirty="0" smtClean="0">
              <a:effectLst/>
              <a:latin typeface="Times New Roman"/>
              <a:ea typeface="Times New Roman"/>
            </a:endParaRPr>
          </a:p>
          <a:p>
            <a:pPr marL="342900" lvl="0" indent="-342900">
              <a:lnSpc>
                <a:spcPct val="150000"/>
              </a:lnSpc>
              <a:spcBef>
                <a:spcPts val="300"/>
              </a:spcBef>
              <a:spcAft>
                <a:spcPts val="0"/>
              </a:spcAft>
              <a:buFont typeface="Symbol"/>
              <a:buChar char=""/>
              <a:tabLst>
                <a:tab pos="457200" algn="l"/>
              </a:tabLst>
            </a:pPr>
            <a:r>
              <a:rPr lang="en-AU" sz="1200" dirty="0" smtClean="0">
                <a:effectLst/>
                <a:latin typeface="Arial"/>
                <a:ea typeface="Times New Roman"/>
              </a:rPr>
              <a:t>a former spouse</a:t>
            </a:r>
            <a:endParaRPr lang="en-AU" sz="1200" dirty="0" smtClean="0">
              <a:effectLst/>
              <a:latin typeface="Times New Roman"/>
              <a:ea typeface="Times New Roman"/>
            </a:endParaRPr>
          </a:p>
          <a:p>
            <a:pPr marL="342900" lvl="0" indent="-342900">
              <a:lnSpc>
                <a:spcPct val="150000"/>
              </a:lnSpc>
              <a:spcBef>
                <a:spcPts val="300"/>
              </a:spcBef>
              <a:spcAft>
                <a:spcPts val="0"/>
              </a:spcAft>
              <a:buFont typeface="Symbol"/>
              <a:buChar char=""/>
              <a:tabLst>
                <a:tab pos="457200" algn="l"/>
              </a:tabLst>
            </a:pPr>
            <a:r>
              <a:rPr lang="en-AU" sz="1200" dirty="0" smtClean="0">
                <a:effectLst/>
                <a:latin typeface="Arial"/>
                <a:ea typeface="Times New Roman"/>
              </a:rPr>
              <a:t>a grandchild who has been dependent on the deceased</a:t>
            </a:r>
            <a:endParaRPr lang="en-AU" sz="1200" dirty="0" smtClean="0">
              <a:effectLst/>
              <a:latin typeface="Times New Roman"/>
              <a:ea typeface="Times New Roman"/>
            </a:endParaRPr>
          </a:p>
          <a:p>
            <a:pPr marL="342900" lvl="0" indent="-342900">
              <a:lnSpc>
                <a:spcPct val="150000"/>
              </a:lnSpc>
              <a:spcBef>
                <a:spcPts val="300"/>
              </a:spcBef>
              <a:spcAft>
                <a:spcPts val="0"/>
              </a:spcAft>
              <a:buFont typeface="Symbol"/>
              <a:buChar char=""/>
              <a:tabLst>
                <a:tab pos="457200" algn="l"/>
              </a:tabLst>
            </a:pPr>
            <a:r>
              <a:rPr lang="en-AU" sz="1200" dirty="0" smtClean="0">
                <a:effectLst/>
                <a:latin typeface="Arial"/>
                <a:ea typeface="Times New Roman"/>
              </a:rPr>
              <a:t>a person who was a member of the same household with and dependent on the deceased</a:t>
            </a:r>
            <a:endParaRPr lang="en-AU" sz="1200" dirty="0" smtClean="0">
              <a:effectLst/>
              <a:latin typeface="Times New Roman"/>
              <a:ea typeface="Times New Roman"/>
            </a:endParaRPr>
          </a:p>
          <a:p>
            <a:pPr marL="342900" lvl="0" indent="-342900">
              <a:lnSpc>
                <a:spcPct val="150000"/>
              </a:lnSpc>
              <a:spcBef>
                <a:spcPts val="300"/>
              </a:spcBef>
              <a:spcAft>
                <a:spcPts val="0"/>
              </a:spcAft>
              <a:buFont typeface="Symbol"/>
              <a:buChar char=""/>
              <a:tabLst>
                <a:tab pos="457200" algn="l"/>
              </a:tabLst>
            </a:pPr>
            <a:r>
              <a:rPr lang="en-AU" sz="1200" dirty="0" smtClean="0">
                <a:effectLst/>
                <a:latin typeface="Arial"/>
                <a:ea typeface="Times New Roman"/>
              </a:rPr>
              <a:t>a person who was living in a close personal relationship with the deceased at the time of death. This group could include a person who went to care for the deceased, not a relative.</a:t>
            </a:r>
            <a:endParaRPr lang="en-AU" sz="1200" dirty="0" smtClean="0">
              <a:effectLst/>
              <a:latin typeface="Times New Roman"/>
              <a:ea typeface="Times New Roman"/>
            </a:endParaRPr>
          </a:p>
          <a:p>
            <a:endParaRPr lang="en-AU" dirty="0"/>
          </a:p>
        </p:txBody>
      </p:sp>
      <p:sp>
        <p:nvSpPr>
          <p:cNvPr id="4" name="Slide Number Placeholder 3"/>
          <p:cNvSpPr>
            <a:spLocks noGrp="1"/>
          </p:cNvSpPr>
          <p:nvPr>
            <p:ph type="sldNum" sz="quarter" idx="10"/>
          </p:nvPr>
        </p:nvSpPr>
        <p:spPr/>
        <p:txBody>
          <a:bodyPr/>
          <a:lstStyle/>
          <a:p>
            <a:fld id="{B389BA4E-C22A-444E-AAED-4BC985656134}" type="slidenum">
              <a:rPr lang="en-AU" smtClean="0"/>
              <a:t>8</a:t>
            </a:fld>
            <a:endParaRPr lang="en-AU"/>
          </a:p>
        </p:txBody>
      </p:sp>
    </p:spTree>
    <p:extLst>
      <p:ext uri="{BB962C8B-B14F-4D97-AF65-F5344CB8AC3E}">
        <p14:creationId xmlns:p14="http://schemas.microsoft.com/office/powerpoint/2010/main" val="401050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300"/>
              </a:spcBef>
              <a:spcAft>
                <a:spcPts val="0"/>
              </a:spcAft>
            </a:pPr>
            <a:r>
              <a:rPr lang="en-AU" sz="1200" b="1" dirty="0" smtClean="0">
                <a:effectLst/>
                <a:latin typeface="Arial"/>
                <a:ea typeface="Times New Roman"/>
              </a:rPr>
              <a:t>AN IMPORTANT PRINCIPLE</a:t>
            </a:r>
            <a:endParaRPr lang="en-AU" sz="12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 It must be noted that the </a:t>
            </a:r>
            <a:r>
              <a:rPr lang="en-AU" sz="1200" i="1" dirty="0" smtClean="0">
                <a:effectLst/>
                <a:latin typeface="Arial"/>
                <a:ea typeface="Times New Roman"/>
              </a:rPr>
              <a:t>Succession Act</a:t>
            </a:r>
            <a:r>
              <a:rPr lang="en-AU" sz="1200" dirty="0" smtClean="0">
                <a:effectLst/>
                <a:latin typeface="Arial"/>
                <a:ea typeface="Times New Roman"/>
              </a:rPr>
              <a:t> 2006 (NSW) –</a:t>
            </a:r>
            <a:endParaRPr lang="en-AU" sz="1200" dirty="0" smtClean="0">
              <a:effectLst/>
              <a:latin typeface="Times New Roman"/>
              <a:ea typeface="Times New Roman"/>
            </a:endParaRPr>
          </a:p>
          <a:p>
            <a:pPr>
              <a:lnSpc>
                <a:spcPct val="150000"/>
              </a:lnSpc>
              <a:spcBef>
                <a:spcPts val="300"/>
              </a:spcBef>
              <a:spcAft>
                <a:spcPts val="0"/>
              </a:spcAft>
            </a:pPr>
            <a:r>
              <a:rPr lang="en-AU" sz="1200" dirty="0" smtClean="0">
                <a:effectLst/>
                <a:latin typeface="Arial"/>
                <a:ea typeface="Times New Roman"/>
              </a:rPr>
              <a:t> </a:t>
            </a:r>
            <a:r>
              <a:rPr lang="en-AU" sz="1200" i="1" dirty="0" smtClean="0">
                <a:effectLst/>
                <a:latin typeface="Arial"/>
                <a:ea typeface="Times New Roman"/>
              </a:rPr>
              <a:t>“does not confer on any of the ‘eligible persons’ a statutory entitlement to receive a certain portion of a deceased person’s estate, nor does it impose any limitation on the deceased’s power of disposition by his, or her, will. It is only if the statutory conditions are satisfied, that the Court is empowered, under the Act, to alter deceased’s disposition of his or her estate, to produce a result that is consistent with the purpose of the Act. Even then, the Court’s power to do so is discretionary.”</a:t>
            </a:r>
            <a:r>
              <a:rPr lang="en-AU" sz="1200" dirty="0" smtClean="0">
                <a:effectLst/>
                <a:latin typeface="Arial"/>
                <a:ea typeface="Times New Roman"/>
              </a:rPr>
              <a:t> </a:t>
            </a:r>
          </a:p>
          <a:p>
            <a:pPr>
              <a:lnSpc>
                <a:spcPct val="150000"/>
              </a:lnSpc>
              <a:spcBef>
                <a:spcPts val="300"/>
              </a:spcBef>
              <a:spcAft>
                <a:spcPts val="0"/>
              </a:spcAft>
            </a:pPr>
            <a:r>
              <a:rPr lang="en-AU" sz="1200" i="1" dirty="0" err="1" smtClean="0">
                <a:effectLst/>
                <a:latin typeface="Arial"/>
                <a:ea typeface="Times New Roman"/>
              </a:rPr>
              <a:t>Dugac</a:t>
            </a:r>
            <a:r>
              <a:rPr lang="en-AU" sz="1200" i="1" dirty="0" smtClean="0">
                <a:effectLst/>
                <a:latin typeface="Arial"/>
                <a:ea typeface="Times New Roman"/>
              </a:rPr>
              <a:t> v </a:t>
            </a:r>
            <a:r>
              <a:rPr lang="en-AU" sz="1200" i="1" dirty="0" err="1" smtClean="0">
                <a:effectLst/>
                <a:latin typeface="Arial"/>
                <a:ea typeface="Times New Roman"/>
              </a:rPr>
              <a:t>Dugac</a:t>
            </a:r>
            <a:r>
              <a:rPr lang="en-AU" sz="1200" dirty="0" smtClean="0">
                <a:effectLst/>
                <a:latin typeface="Arial"/>
                <a:ea typeface="Times New Roman"/>
              </a:rPr>
              <a:t> [2012] NSWSC 192, </a:t>
            </a:r>
            <a:r>
              <a:rPr lang="en-AU" sz="1200" dirty="0" err="1" smtClean="0">
                <a:effectLst/>
                <a:latin typeface="Arial"/>
                <a:ea typeface="Times New Roman"/>
              </a:rPr>
              <a:t>AsJ</a:t>
            </a:r>
            <a:r>
              <a:rPr lang="en-AU" sz="1200" dirty="0" smtClean="0">
                <a:effectLst/>
                <a:latin typeface="Arial"/>
                <a:ea typeface="Times New Roman"/>
              </a:rPr>
              <a:t> </a:t>
            </a:r>
            <a:r>
              <a:rPr lang="en-AU" sz="1200" dirty="0" err="1" smtClean="0">
                <a:effectLst/>
                <a:latin typeface="Arial"/>
                <a:ea typeface="Times New Roman"/>
              </a:rPr>
              <a:t>Hallen</a:t>
            </a:r>
            <a:endParaRPr lang="en-AU" sz="1200" dirty="0" smtClean="0">
              <a:effectLst/>
              <a:latin typeface="Times New Roman"/>
              <a:ea typeface="Times New Roman"/>
            </a:endParaRPr>
          </a:p>
          <a:p>
            <a:endParaRPr lang="en-AU" dirty="0"/>
          </a:p>
        </p:txBody>
      </p:sp>
      <p:sp>
        <p:nvSpPr>
          <p:cNvPr id="4" name="Slide Number Placeholder 3"/>
          <p:cNvSpPr>
            <a:spLocks noGrp="1"/>
          </p:cNvSpPr>
          <p:nvPr>
            <p:ph type="sldNum" sz="quarter" idx="10"/>
          </p:nvPr>
        </p:nvSpPr>
        <p:spPr/>
        <p:txBody>
          <a:bodyPr/>
          <a:lstStyle/>
          <a:p>
            <a:fld id="{B389BA4E-C22A-444E-AAED-4BC985656134}" type="slidenum">
              <a:rPr lang="en-AU" smtClean="0"/>
              <a:t>9</a:t>
            </a:fld>
            <a:endParaRPr lang="en-AU"/>
          </a:p>
        </p:txBody>
      </p:sp>
    </p:spTree>
    <p:extLst>
      <p:ext uri="{BB962C8B-B14F-4D97-AF65-F5344CB8AC3E}">
        <p14:creationId xmlns:p14="http://schemas.microsoft.com/office/powerpoint/2010/main" val="2951862984"/>
      </p:ext>
    </p:extLst>
  </p:cSld>
  <p:clrMapOvr>
    <a:masterClrMapping/>
  </p:clrMapOvr>
</p:notes>
</file>

<file path=ppt/slideLayouts/_rels/slideLayout1.xml.rels><?xml version="1.0" encoding="UTF-8" ?><Relationships xmlns:rel="http://schemas.openxmlformats.org/package/2006/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rel="http://schemas.openxmlformats.org/package/2006/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rel="http://schemas.openxmlformats.org/package/2006/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rel="http://schemas.openxmlformats.org/package/2006/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rel="http://schemas.openxmlformats.org/package/2006/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rel="http://schemas.openxmlformats.org/package/2006/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rel="http://schemas.openxmlformats.org/package/2006/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rel="http://schemas.openxmlformats.org/package/2006/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rel="http://schemas.openxmlformats.org/package/2006/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rel="http://schemas.openxmlformats.org/package/2006/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rel="http://schemas.openxmlformats.org/package/2006/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F3170B9-6819-4365-8240-98C511F0808D}" type="datetimeFigureOut">
              <a:rPr lang="en-AU" smtClean="0"/>
              <a:t>10/07/2012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3B07503-2F78-420A-A4AB-14FDE520C27E}" type="slidenum">
              <a:rPr lang="en-AU" smtClean="0"/>
              <a:t>‹#›</a:t>
            </a:fld>
            <a:endParaRPr lang="en-AU"/>
          </a:p>
        </p:txBody>
      </p:sp>
    </p:spTree>
    <p:extLst>
      <p:ext uri="{BB962C8B-B14F-4D97-AF65-F5344CB8AC3E}">
        <p14:creationId xmlns:p14="http://schemas.microsoft.com/office/powerpoint/2010/main" val="4259723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F3170B9-6819-4365-8240-98C511F0808D}" type="datetimeFigureOut">
              <a:rPr lang="en-AU" smtClean="0"/>
              <a:t>10/07/2012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3B07503-2F78-420A-A4AB-14FDE520C27E}" type="slidenum">
              <a:rPr lang="en-AU" smtClean="0"/>
              <a:t>‹#›</a:t>
            </a:fld>
            <a:endParaRPr lang="en-AU"/>
          </a:p>
        </p:txBody>
      </p:sp>
    </p:spTree>
    <p:extLst>
      <p:ext uri="{BB962C8B-B14F-4D97-AF65-F5344CB8AC3E}">
        <p14:creationId xmlns:p14="http://schemas.microsoft.com/office/powerpoint/2010/main" val="1853909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F3170B9-6819-4365-8240-98C511F0808D}" type="datetimeFigureOut">
              <a:rPr lang="en-AU" smtClean="0"/>
              <a:t>10/07/2012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3B07503-2F78-420A-A4AB-14FDE520C27E}" type="slidenum">
              <a:rPr lang="en-AU" smtClean="0"/>
              <a:t>‹#›</a:t>
            </a:fld>
            <a:endParaRPr lang="en-AU"/>
          </a:p>
        </p:txBody>
      </p:sp>
    </p:spTree>
    <p:extLst>
      <p:ext uri="{BB962C8B-B14F-4D97-AF65-F5344CB8AC3E}">
        <p14:creationId xmlns:p14="http://schemas.microsoft.com/office/powerpoint/2010/main" val="199174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F3170B9-6819-4365-8240-98C511F0808D}" type="datetimeFigureOut">
              <a:rPr lang="en-AU" smtClean="0"/>
              <a:t>10/07/2012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3B07503-2F78-420A-A4AB-14FDE520C27E}" type="slidenum">
              <a:rPr lang="en-AU" smtClean="0"/>
              <a:t>‹#›</a:t>
            </a:fld>
            <a:endParaRPr lang="en-AU"/>
          </a:p>
        </p:txBody>
      </p:sp>
    </p:spTree>
    <p:extLst>
      <p:ext uri="{BB962C8B-B14F-4D97-AF65-F5344CB8AC3E}">
        <p14:creationId xmlns:p14="http://schemas.microsoft.com/office/powerpoint/2010/main" val="127861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3170B9-6819-4365-8240-98C511F0808D}" type="datetimeFigureOut">
              <a:rPr lang="en-AU" smtClean="0"/>
              <a:t>10/07/2012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3B07503-2F78-420A-A4AB-14FDE520C27E}" type="slidenum">
              <a:rPr lang="en-AU" smtClean="0"/>
              <a:t>‹#›</a:t>
            </a:fld>
            <a:endParaRPr lang="en-AU"/>
          </a:p>
        </p:txBody>
      </p:sp>
    </p:spTree>
    <p:extLst>
      <p:ext uri="{BB962C8B-B14F-4D97-AF65-F5344CB8AC3E}">
        <p14:creationId xmlns:p14="http://schemas.microsoft.com/office/powerpoint/2010/main" val="983549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F3170B9-6819-4365-8240-98C511F0808D}" type="datetimeFigureOut">
              <a:rPr lang="en-AU" smtClean="0"/>
              <a:t>10/07/2012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3B07503-2F78-420A-A4AB-14FDE520C27E}" type="slidenum">
              <a:rPr lang="en-AU" smtClean="0"/>
              <a:t>‹#›</a:t>
            </a:fld>
            <a:endParaRPr lang="en-AU"/>
          </a:p>
        </p:txBody>
      </p:sp>
    </p:spTree>
    <p:extLst>
      <p:ext uri="{BB962C8B-B14F-4D97-AF65-F5344CB8AC3E}">
        <p14:creationId xmlns:p14="http://schemas.microsoft.com/office/powerpoint/2010/main" val="14308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F3170B9-6819-4365-8240-98C511F0808D}" type="datetimeFigureOut">
              <a:rPr lang="en-AU" smtClean="0"/>
              <a:t>10/07/2012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3B07503-2F78-420A-A4AB-14FDE520C27E}" type="slidenum">
              <a:rPr lang="en-AU" smtClean="0"/>
              <a:t>‹#›</a:t>
            </a:fld>
            <a:endParaRPr lang="en-AU"/>
          </a:p>
        </p:txBody>
      </p:sp>
    </p:spTree>
    <p:extLst>
      <p:ext uri="{BB962C8B-B14F-4D97-AF65-F5344CB8AC3E}">
        <p14:creationId xmlns:p14="http://schemas.microsoft.com/office/powerpoint/2010/main" val="297175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F3170B9-6819-4365-8240-98C511F0808D}" type="datetimeFigureOut">
              <a:rPr lang="en-AU" smtClean="0"/>
              <a:t>10/07/2012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3B07503-2F78-420A-A4AB-14FDE520C27E}" type="slidenum">
              <a:rPr lang="en-AU" smtClean="0"/>
              <a:t>‹#›</a:t>
            </a:fld>
            <a:endParaRPr lang="en-AU"/>
          </a:p>
        </p:txBody>
      </p:sp>
    </p:spTree>
    <p:extLst>
      <p:ext uri="{BB962C8B-B14F-4D97-AF65-F5344CB8AC3E}">
        <p14:creationId xmlns:p14="http://schemas.microsoft.com/office/powerpoint/2010/main" val="587003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170B9-6819-4365-8240-98C511F0808D}" type="datetimeFigureOut">
              <a:rPr lang="en-AU" smtClean="0"/>
              <a:t>10/07/2012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3B07503-2F78-420A-A4AB-14FDE520C27E}" type="slidenum">
              <a:rPr lang="en-AU" smtClean="0"/>
              <a:t>‹#›</a:t>
            </a:fld>
            <a:endParaRPr lang="en-AU"/>
          </a:p>
        </p:txBody>
      </p:sp>
    </p:spTree>
    <p:extLst>
      <p:ext uri="{BB962C8B-B14F-4D97-AF65-F5344CB8AC3E}">
        <p14:creationId xmlns:p14="http://schemas.microsoft.com/office/powerpoint/2010/main" val="98619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3170B9-6819-4365-8240-98C511F0808D}" type="datetimeFigureOut">
              <a:rPr lang="en-AU" smtClean="0"/>
              <a:t>10/07/2012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3B07503-2F78-420A-A4AB-14FDE520C27E}" type="slidenum">
              <a:rPr lang="en-AU" smtClean="0"/>
              <a:t>‹#›</a:t>
            </a:fld>
            <a:endParaRPr lang="en-AU"/>
          </a:p>
        </p:txBody>
      </p:sp>
    </p:spTree>
    <p:extLst>
      <p:ext uri="{BB962C8B-B14F-4D97-AF65-F5344CB8AC3E}">
        <p14:creationId xmlns:p14="http://schemas.microsoft.com/office/powerpoint/2010/main" val="181509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3170B9-6819-4365-8240-98C511F0808D}" type="datetimeFigureOut">
              <a:rPr lang="en-AU" smtClean="0"/>
              <a:t>10/07/2012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3B07503-2F78-420A-A4AB-14FDE520C27E}" type="slidenum">
              <a:rPr lang="en-AU" smtClean="0"/>
              <a:t>‹#›</a:t>
            </a:fld>
            <a:endParaRPr lang="en-AU"/>
          </a:p>
        </p:txBody>
      </p:sp>
    </p:spTree>
    <p:extLst>
      <p:ext uri="{BB962C8B-B14F-4D97-AF65-F5344CB8AC3E}">
        <p14:creationId xmlns:p14="http://schemas.microsoft.com/office/powerpoint/2010/main" val="1935366312"/>
      </p:ext>
    </p:extLst>
  </p:cSld>
  <p:clrMapOvr>
    <a:masterClrMapping/>
  </p:clrMapOvr>
</p:sldLayout>
</file>

<file path=ppt/slideMasters/_rels/slideMaster1.xml.rels><?xml version="1.0" encoding="UTF-8" ?><Relationships xmlns:rel="http://schemas.openxmlformats.org/package/2006/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170B9-6819-4365-8240-98C511F0808D}" type="datetimeFigureOut">
              <a:rPr lang="en-AU" smtClean="0"/>
              <a:t>10/07/2012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07503-2F78-420A-A4AB-14FDE520C27E}" type="slidenum">
              <a:rPr lang="en-AU" smtClean="0"/>
              <a:t>‹#›</a:t>
            </a:fld>
            <a:endParaRPr lang="en-AU"/>
          </a:p>
        </p:txBody>
      </p:sp>
    </p:spTree>
    <p:extLst>
      <p:ext uri="{BB962C8B-B14F-4D97-AF65-F5344CB8AC3E}">
        <p14:creationId xmlns:p14="http://schemas.microsoft.com/office/powerpoint/2010/main" val="1659176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rel="http://schemas.openxmlformats.org/package/2006/relationships" xmlns="http://schemas.openxmlformats.org/package/2006/relationships"><Relationship Target="../media/image1.gif" Type="http://schemas.openxmlformats.org/officeDocument/2006/relationships/image" Id="rId3"></Relationship><Relationship Target="../notesSlides/notesSlide1.xml" Type="http://schemas.openxmlformats.org/officeDocument/2006/relationships/notesSlide" Id="rId2"></Relationship><Relationship Target="../slideLayouts/slideLayout1.xml" Type="http://schemas.openxmlformats.org/officeDocument/2006/relationships/slideLayout" Id="rId1"></Relationship></Relationships>
</file>

<file path=ppt/slides/_rels/slide10.xml.rels><?xml version="1.0" encoding="UTF-8" ?><Relationships xmlns:rel="http://schemas.openxmlformats.org/package/2006/relationships" xmlns="http://schemas.openxmlformats.org/package/2006/relationships"><Relationship Target="../notesSlides/notesSlide10.xml" Type="http://schemas.openxmlformats.org/officeDocument/2006/relationships/notesSlide" Id="rId2"></Relationship><Relationship Target="../slideLayouts/slideLayout4.xml" Type="http://schemas.openxmlformats.org/officeDocument/2006/relationships/slideLayout" Id="rId1"></Relationship></Relationships>
</file>

<file path=ppt/slides/_rels/slide11.xml.rels><?xml version="1.0" encoding="UTF-8" ?><Relationships xmlns:rel="http://schemas.openxmlformats.org/package/2006/relationships" xmlns="http://schemas.openxmlformats.org/package/2006/relationships"><Relationship Target="../notesSlides/notesSlide11.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2.xml.rels><?xml version="1.0" encoding="UTF-8" ?><Relationships xmlns:rel="http://schemas.openxmlformats.org/package/2006/relationships" xmlns="http://schemas.openxmlformats.org/package/2006/relationships"><Relationship Target="../notesSlides/notesSlide12.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3.xml.rels><?xml version="1.0" encoding="UTF-8" ?><Relationships xmlns:rel="http://schemas.openxmlformats.org/package/2006/relationships" xmlns="http://schemas.openxmlformats.org/package/2006/relationships"><Relationship Target="../notesSlides/notesSlide13.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2.xml.rels><?xml version="1.0" encoding="UTF-8" ?><Relationships xmlns:rel="http://schemas.openxmlformats.org/package/2006/relationships" xmlns="http://schemas.openxmlformats.org/package/2006/relationships"><Relationship Target="../notesSlides/notesSlide2.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3.xml.rels><?xml version="1.0" encoding="UTF-8" ?><Relationships xmlns:rel="http://schemas.openxmlformats.org/package/2006/relationships" xmlns="http://schemas.openxmlformats.org/package/2006/relationships"><Relationship Target="../notesSlides/notesSlide3.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4.xml.rels><?xml version="1.0" encoding="UTF-8" ?><Relationships xmlns:rel="http://schemas.openxmlformats.org/package/2006/relationships" xmlns="http://schemas.openxmlformats.org/package/2006/relationships"><Relationship Target="../notesSlides/notesSlide4.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5.xml.rels><?xml version="1.0" encoding="UTF-8" ?><Relationships xmlns:rel="http://schemas.openxmlformats.org/package/2006/relationships" xmlns="http://schemas.openxmlformats.org/package/2006/relationships"><Relationship Target="../notesSlides/notesSlide5.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6.xml.rels><?xml version="1.0" encoding="UTF-8" ?><Relationships xmlns:rel="http://schemas.openxmlformats.org/package/2006/relationships" xmlns="http://schemas.openxmlformats.org/package/2006/relationships"><Relationship Target="../notesSlides/notesSlide6.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7.xml.rels><?xml version="1.0" encoding="UTF-8" ?><Relationships xmlns:rel="http://schemas.openxmlformats.org/package/2006/relationships" xmlns="http://schemas.openxmlformats.org/package/2006/relationships"><Relationship Target="../notesSlides/notesSlide7.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8.xml.rels><?xml version="1.0" encoding="UTF-8" ?><Relationships xmlns:rel="http://schemas.openxmlformats.org/package/2006/relationships" xmlns="http://schemas.openxmlformats.org/package/2006/relationships"><Relationship Target="../notesSlides/notesSlide8.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9.xml.rels><?xml version="1.0" encoding="UTF-8" ?><Relationships xmlns:rel="http://schemas.openxmlformats.org/package/2006/relationships" xmlns="http://schemas.openxmlformats.org/package/2006/relationships"><Relationship Target="../notesSlides/notesSlide9.xml" Type="http://schemas.openxmlformats.org/officeDocument/2006/relationships/notesSlide" Id="rId2"></Relationship><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b="1" dirty="0" smtClean="0"/>
              <a:t>Law Society of NSW</a:t>
            </a:r>
            <a:r>
              <a:rPr lang="en-AU" dirty="0" smtClean="0"/>
              <a:t/>
            </a:r>
            <a:br>
              <a:rPr lang="en-AU" dirty="0" smtClean="0"/>
            </a:br>
            <a:r>
              <a:rPr lang="en-AU" dirty="0" smtClean="0"/>
              <a:t>Will </a:t>
            </a:r>
            <a:r>
              <a:rPr lang="en-AU" dirty="0" smtClean="0"/>
              <a:t>Awareness </a:t>
            </a:r>
            <a:r>
              <a:rPr lang="en-AU" dirty="0" smtClean="0"/>
              <a:t>Day 2012</a:t>
            </a:r>
            <a:endParaRPr lang="en-AU" dirty="0"/>
          </a:p>
        </p:txBody>
      </p:sp>
      <p:sp>
        <p:nvSpPr>
          <p:cNvPr id="3" name="Subtitle 2"/>
          <p:cNvSpPr>
            <a:spLocks noGrp="1"/>
          </p:cNvSpPr>
          <p:nvPr>
            <p:ph type="subTitle" idx="1"/>
          </p:nvPr>
        </p:nvSpPr>
        <p:spPr/>
        <p:txBody>
          <a:bodyPr/>
          <a:lstStyle/>
          <a:p>
            <a:r>
              <a:rPr lang="en-AU" dirty="0" smtClean="0"/>
              <a:t>Should parents provide for their adult children in their wills?</a:t>
            </a:r>
            <a:endParaRPr lang="en-AU"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476672"/>
            <a:ext cx="3371850" cy="1447800"/>
          </a:xfrm>
          <a:prstGeom prst="rect">
            <a:avLst/>
          </a:prstGeom>
        </p:spPr>
      </p:pic>
    </p:spTree>
    <p:extLst>
      <p:ext uri="{BB962C8B-B14F-4D97-AF65-F5344CB8AC3E}">
        <p14:creationId xmlns:p14="http://schemas.microsoft.com/office/powerpoint/2010/main" val="1395171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Relevant factors include</a:t>
            </a:r>
            <a:endParaRPr lang="en-AU" dirty="0"/>
          </a:p>
        </p:txBody>
      </p:sp>
      <p:sp>
        <p:nvSpPr>
          <p:cNvPr id="5" name="Content Placeholder 4"/>
          <p:cNvSpPr>
            <a:spLocks noGrp="1"/>
          </p:cNvSpPr>
          <p:nvPr>
            <p:ph sz="half" idx="1"/>
          </p:nvPr>
        </p:nvSpPr>
        <p:spPr/>
        <p:txBody>
          <a:bodyPr>
            <a:normAutofit fontScale="70000" lnSpcReduction="20000"/>
          </a:bodyPr>
          <a:lstStyle/>
          <a:p>
            <a:pPr marL="457200" indent="-457200"/>
            <a:r>
              <a:rPr lang="en-AU" dirty="0">
                <a:latin typeface="Arial"/>
                <a:ea typeface="Times New Roman"/>
              </a:rPr>
              <a:t>t</a:t>
            </a:r>
            <a:r>
              <a:rPr lang="en-AU" dirty="0" smtClean="0">
                <a:latin typeface="Arial"/>
                <a:ea typeface="Times New Roman"/>
              </a:rPr>
              <a:t>he c</a:t>
            </a:r>
            <a:r>
              <a:rPr lang="en-AU" dirty="0" smtClean="0">
                <a:effectLst/>
                <a:latin typeface="Arial"/>
                <a:ea typeface="Times New Roman"/>
              </a:rPr>
              <a:t>hild’s relationship with the deceased parent</a:t>
            </a:r>
          </a:p>
          <a:p>
            <a:pPr marL="457200" indent="-457200"/>
            <a:r>
              <a:rPr lang="en-AU" dirty="0">
                <a:latin typeface="Arial"/>
                <a:ea typeface="Times New Roman"/>
              </a:rPr>
              <a:t>t</a:t>
            </a:r>
            <a:r>
              <a:rPr lang="en-AU" dirty="0" smtClean="0">
                <a:latin typeface="Arial"/>
                <a:ea typeface="Times New Roman"/>
              </a:rPr>
              <a:t>he d</a:t>
            </a:r>
            <a:r>
              <a:rPr lang="en-AU" dirty="0" smtClean="0">
                <a:effectLst/>
                <a:latin typeface="Arial"/>
                <a:ea typeface="Times New Roman"/>
              </a:rPr>
              <a:t>eceased’s obligations or responsibilities to the child</a:t>
            </a:r>
          </a:p>
          <a:p>
            <a:pPr marL="457200" indent="-457200"/>
            <a:r>
              <a:rPr lang="en-AU" dirty="0" smtClean="0">
                <a:latin typeface="Arial"/>
                <a:ea typeface="Times New Roman"/>
              </a:rPr>
              <a:t>size of the estate</a:t>
            </a:r>
          </a:p>
          <a:p>
            <a:pPr marL="457200" indent="-457200"/>
            <a:r>
              <a:rPr lang="en-AU" dirty="0" smtClean="0">
                <a:effectLst/>
                <a:latin typeface="Arial"/>
                <a:ea typeface="Times New Roman"/>
              </a:rPr>
              <a:t>financial resources and needs of the child</a:t>
            </a:r>
          </a:p>
          <a:p>
            <a:pPr marL="457200" indent="-457200"/>
            <a:r>
              <a:rPr lang="en-AU" dirty="0" smtClean="0">
                <a:effectLst/>
                <a:latin typeface="Arial"/>
                <a:ea typeface="Times New Roman"/>
              </a:rPr>
              <a:t>financial circumstances of child’s spouse</a:t>
            </a:r>
          </a:p>
          <a:p>
            <a:pPr marL="457200" indent="-457200"/>
            <a:r>
              <a:rPr lang="en-AU" dirty="0">
                <a:latin typeface="Arial"/>
                <a:ea typeface="Times New Roman"/>
              </a:rPr>
              <a:t>a</a:t>
            </a:r>
            <a:r>
              <a:rPr lang="en-AU" dirty="0" smtClean="0">
                <a:latin typeface="Arial"/>
                <a:ea typeface="Times New Roman"/>
              </a:rPr>
              <a:t>ny physical, intellectual or mental disability the child</a:t>
            </a:r>
            <a:r>
              <a:rPr lang="en-AU" dirty="0" smtClean="0">
                <a:effectLst/>
                <a:latin typeface="Arial"/>
                <a:ea typeface="Times New Roman"/>
              </a:rPr>
              <a:t> may have</a:t>
            </a:r>
            <a:endParaRPr lang="en-AU" dirty="0" smtClean="0">
              <a:effectLst/>
              <a:latin typeface="Times New Roman"/>
              <a:ea typeface="Times New Roman"/>
            </a:endParaRPr>
          </a:p>
          <a:p>
            <a:r>
              <a:rPr lang="en-AU" dirty="0" smtClean="0">
                <a:effectLst/>
                <a:latin typeface="Arial"/>
                <a:ea typeface="Times New Roman"/>
              </a:rPr>
              <a:t> the child’s age  </a:t>
            </a:r>
          </a:p>
          <a:p>
            <a:r>
              <a:rPr lang="en-AU" dirty="0" smtClean="0">
                <a:latin typeface="Arial"/>
                <a:ea typeface="Times New Roman"/>
              </a:rPr>
              <a:t> any contribution by the child to    the parent’s assets</a:t>
            </a:r>
            <a:endParaRPr lang="en-AU" dirty="0" smtClean="0">
              <a:effectLst/>
              <a:latin typeface="Times New Roman"/>
              <a:ea typeface="Times New Roman"/>
            </a:endParaRPr>
          </a:p>
          <a:p>
            <a:endParaRPr lang="en-AU" dirty="0"/>
          </a:p>
        </p:txBody>
      </p:sp>
      <p:sp>
        <p:nvSpPr>
          <p:cNvPr id="6" name="Content Placeholder 5"/>
          <p:cNvSpPr>
            <a:spLocks noGrp="1"/>
          </p:cNvSpPr>
          <p:nvPr>
            <p:ph sz="half" idx="2"/>
          </p:nvPr>
        </p:nvSpPr>
        <p:spPr/>
        <p:txBody>
          <a:bodyPr>
            <a:normAutofit fontScale="70000" lnSpcReduction="20000"/>
          </a:bodyPr>
          <a:lstStyle/>
          <a:p>
            <a:pPr marL="457200" indent="-457200">
              <a:lnSpc>
                <a:spcPct val="120000"/>
              </a:lnSpc>
              <a:spcBef>
                <a:spcPts val="0"/>
              </a:spcBef>
            </a:pPr>
            <a:r>
              <a:rPr lang="en-AU" dirty="0" smtClean="0">
                <a:effectLst/>
                <a:latin typeface="Arial"/>
                <a:ea typeface="Times New Roman"/>
              </a:rPr>
              <a:t>any provision made for the child by the parent  </a:t>
            </a:r>
            <a:endParaRPr lang="en-AU" dirty="0" smtClean="0">
              <a:effectLst/>
              <a:latin typeface="Times New Roman"/>
              <a:ea typeface="Times New Roman"/>
            </a:endParaRPr>
          </a:p>
          <a:p>
            <a:pPr marL="457200" indent="-457200">
              <a:lnSpc>
                <a:spcPct val="120000"/>
              </a:lnSpc>
              <a:spcBef>
                <a:spcPts val="0"/>
              </a:spcBef>
            </a:pPr>
            <a:r>
              <a:rPr lang="en-AU" dirty="0" smtClean="0">
                <a:effectLst/>
                <a:latin typeface="Arial"/>
                <a:ea typeface="Times New Roman"/>
              </a:rPr>
              <a:t>any evidence of the testamentary intentions of the parent, including evidence of statements made by the parent</a:t>
            </a:r>
            <a:endParaRPr lang="en-AU" dirty="0" smtClean="0">
              <a:effectLst/>
              <a:latin typeface="Times New Roman"/>
              <a:ea typeface="Times New Roman"/>
            </a:endParaRPr>
          </a:p>
          <a:p>
            <a:pPr marL="457200" indent="-457200">
              <a:lnSpc>
                <a:spcPct val="120000"/>
              </a:lnSpc>
              <a:spcBef>
                <a:spcPts val="0"/>
              </a:spcBef>
            </a:pPr>
            <a:r>
              <a:rPr lang="en-AU" dirty="0" smtClean="0">
                <a:effectLst/>
                <a:latin typeface="Arial"/>
                <a:ea typeface="Times New Roman"/>
              </a:rPr>
              <a:t>whether the child was dependant  on the parent before the parent’s death, </a:t>
            </a:r>
            <a:endParaRPr lang="en-AU" dirty="0" smtClean="0">
              <a:effectLst/>
              <a:latin typeface="Times New Roman"/>
              <a:ea typeface="Times New Roman"/>
            </a:endParaRPr>
          </a:p>
          <a:p>
            <a:pPr marL="457200" indent="-457200">
              <a:lnSpc>
                <a:spcPct val="120000"/>
              </a:lnSpc>
              <a:spcBef>
                <a:spcPts val="0"/>
              </a:spcBef>
            </a:pPr>
            <a:r>
              <a:rPr lang="en-AU" dirty="0" smtClean="0">
                <a:effectLst/>
                <a:latin typeface="Arial"/>
                <a:ea typeface="Times New Roman"/>
              </a:rPr>
              <a:t>whether any other person is liable to support the child, </a:t>
            </a:r>
            <a:endParaRPr lang="en-AU" dirty="0" smtClean="0">
              <a:effectLst/>
              <a:latin typeface="Times New Roman"/>
              <a:ea typeface="Times New Roman"/>
            </a:endParaRPr>
          </a:p>
          <a:p>
            <a:pPr marL="457200" indent="-457200">
              <a:lnSpc>
                <a:spcPct val="120000"/>
              </a:lnSpc>
              <a:spcBef>
                <a:spcPts val="0"/>
              </a:spcBef>
            </a:pPr>
            <a:r>
              <a:rPr lang="en-AU" dirty="0" smtClean="0">
                <a:effectLst/>
                <a:latin typeface="Arial"/>
                <a:ea typeface="Times New Roman"/>
              </a:rPr>
              <a:t>the child’s character and conduct </a:t>
            </a:r>
            <a:endParaRPr lang="en-AU" dirty="0" smtClean="0">
              <a:effectLst/>
              <a:latin typeface="Times New Roman"/>
              <a:ea typeface="Times New Roman"/>
            </a:endParaRPr>
          </a:p>
          <a:p>
            <a:pPr marL="0" indent="0">
              <a:buNone/>
            </a:pPr>
            <a:endParaRPr lang="en-AU" dirty="0"/>
          </a:p>
        </p:txBody>
      </p:sp>
    </p:spTree>
    <p:extLst>
      <p:ext uri="{BB962C8B-B14F-4D97-AF65-F5344CB8AC3E}">
        <p14:creationId xmlns:p14="http://schemas.microsoft.com/office/powerpoint/2010/main" val="2538935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dirty="0" smtClean="0"/>
              <a:t>The Court’s role</a:t>
            </a:r>
            <a:endParaRPr lang="en-AU" dirty="0"/>
          </a:p>
        </p:txBody>
      </p:sp>
      <p:sp>
        <p:nvSpPr>
          <p:cNvPr id="7" name="Content Placeholder 6"/>
          <p:cNvSpPr>
            <a:spLocks noGrp="1"/>
          </p:cNvSpPr>
          <p:nvPr>
            <p:ph idx="1"/>
          </p:nvPr>
        </p:nvSpPr>
        <p:spPr/>
        <p:txBody>
          <a:bodyPr/>
          <a:lstStyle/>
          <a:p>
            <a:pPr marL="0" indent="0">
              <a:buNone/>
            </a:pPr>
            <a:r>
              <a:rPr lang="en-AU" dirty="0" smtClean="0"/>
              <a:t>It </a:t>
            </a:r>
            <a:r>
              <a:rPr lang="en-AU" b="1" dirty="0" smtClean="0"/>
              <a:t>is not </a:t>
            </a:r>
            <a:r>
              <a:rPr lang="en-AU" dirty="0" smtClean="0"/>
              <a:t>the Court’s role to:</a:t>
            </a:r>
          </a:p>
          <a:p>
            <a:r>
              <a:rPr lang="en-AU" dirty="0"/>
              <a:t>c</a:t>
            </a:r>
            <a:r>
              <a:rPr lang="en-AU" dirty="0" smtClean="0"/>
              <a:t>ompletely rewrite the will to make it fair</a:t>
            </a:r>
          </a:p>
          <a:p>
            <a:r>
              <a:rPr lang="en-AU" dirty="0" smtClean="0"/>
              <a:t>ensure equality between siblings</a:t>
            </a:r>
          </a:p>
          <a:p>
            <a:r>
              <a:rPr lang="en-AU" dirty="0"/>
              <a:t>c</a:t>
            </a:r>
            <a:r>
              <a:rPr lang="en-AU" dirty="0" smtClean="0"/>
              <a:t>orrect hurt feelings or sense of wrong</a:t>
            </a:r>
          </a:p>
          <a:p>
            <a:pPr marL="0" indent="0">
              <a:buNone/>
            </a:pPr>
            <a:r>
              <a:rPr lang="en-AU" dirty="0" smtClean="0"/>
              <a:t>It </a:t>
            </a:r>
            <a:r>
              <a:rPr lang="en-AU" b="1" dirty="0" smtClean="0"/>
              <a:t>is</a:t>
            </a:r>
            <a:r>
              <a:rPr lang="en-AU" dirty="0" smtClean="0"/>
              <a:t> the Court’s role to:</a:t>
            </a:r>
          </a:p>
          <a:p>
            <a:r>
              <a:rPr lang="en-AU" dirty="0" smtClean="0"/>
              <a:t>ensure that adequate provision is made for proper maintenance and support</a:t>
            </a:r>
          </a:p>
          <a:p>
            <a:endParaRPr lang="en-AU" dirty="0"/>
          </a:p>
        </p:txBody>
      </p:sp>
    </p:spTree>
    <p:extLst>
      <p:ext uri="{BB962C8B-B14F-4D97-AF65-F5344CB8AC3E}">
        <p14:creationId xmlns:p14="http://schemas.microsoft.com/office/powerpoint/2010/main" val="4243341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So how much is adequate provision for an adult child?</a:t>
            </a:r>
            <a:endParaRPr lang="en-AU" dirty="0"/>
          </a:p>
        </p:txBody>
      </p:sp>
      <p:sp>
        <p:nvSpPr>
          <p:cNvPr id="3" name="Content Placeholder 2"/>
          <p:cNvSpPr>
            <a:spLocks noGrp="1"/>
          </p:cNvSpPr>
          <p:nvPr>
            <p:ph idx="1"/>
          </p:nvPr>
        </p:nvSpPr>
        <p:spPr/>
        <p:txBody>
          <a:bodyPr/>
          <a:lstStyle/>
          <a:p>
            <a:pPr marL="0" indent="0">
              <a:buNone/>
            </a:pPr>
            <a:r>
              <a:rPr lang="en-AU" dirty="0" smtClean="0"/>
              <a:t>No simple answer – it comes down to what the Court thinks the community would expect</a:t>
            </a:r>
            <a:r>
              <a:rPr lang="en-AU" dirty="0"/>
              <a:t>.</a:t>
            </a:r>
            <a:endParaRPr lang="en-AU" dirty="0" smtClean="0"/>
          </a:p>
          <a:p>
            <a:pPr marL="0" indent="0">
              <a:buNone/>
            </a:pPr>
            <a:r>
              <a:rPr lang="en-AU" dirty="0" smtClean="0"/>
              <a:t>If the child is financially secure and the estate is small the answer might be zero.</a:t>
            </a:r>
          </a:p>
          <a:p>
            <a:pPr marL="0" indent="0">
              <a:buNone/>
            </a:pPr>
            <a:r>
              <a:rPr lang="en-AU" dirty="0" smtClean="0"/>
              <a:t>If the child is in financial need and the estate is large the answer might be a great deal.</a:t>
            </a:r>
          </a:p>
          <a:p>
            <a:pPr marL="0" indent="0">
              <a:buNone/>
            </a:pPr>
            <a:endParaRPr lang="en-AU" dirty="0" smtClean="0"/>
          </a:p>
          <a:p>
            <a:pPr marL="0" indent="0">
              <a:buNone/>
            </a:pPr>
            <a:endParaRPr lang="en-AU" dirty="0"/>
          </a:p>
        </p:txBody>
      </p:sp>
    </p:spTree>
    <p:extLst>
      <p:ext uri="{BB962C8B-B14F-4D97-AF65-F5344CB8AC3E}">
        <p14:creationId xmlns:p14="http://schemas.microsoft.com/office/powerpoint/2010/main" val="961509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idx="1"/>
          </p:nvPr>
        </p:nvSpPr>
        <p:spPr/>
        <p:txBody>
          <a:bodyPr/>
          <a:lstStyle/>
          <a:p>
            <a:pPr marL="0" indent="0">
              <a:buNone/>
            </a:pPr>
            <a:r>
              <a:rPr lang="en-AU" dirty="0" smtClean="0"/>
              <a:t>You can make a will dividing your estate according to your wishes.</a:t>
            </a:r>
          </a:p>
          <a:p>
            <a:pPr marL="0" indent="0">
              <a:buNone/>
            </a:pPr>
            <a:r>
              <a:rPr lang="en-AU" dirty="0" smtClean="0"/>
              <a:t>If you do not make provision for an adult child, that child will be eligible to make a claim.</a:t>
            </a:r>
          </a:p>
          <a:p>
            <a:pPr marL="0" indent="0">
              <a:buNone/>
            </a:pPr>
            <a:r>
              <a:rPr lang="en-AU" dirty="0" smtClean="0"/>
              <a:t>If the Court decides that provision should be made for that adult child it will vary the terms of the will only to the extent necessary to make that provision.</a:t>
            </a:r>
            <a:endParaRPr lang="en-AU" dirty="0"/>
          </a:p>
        </p:txBody>
      </p:sp>
    </p:spTree>
    <p:extLst>
      <p:ext uri="{BB962C8B-B14F-4D97-AF65-F5344CB8AC3E}">
        <p14:creationId xmlns:p14="http://schemas.microsoft.com/office/powerpoint/2010/main" val="669346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Should parents provide for their adult children in their wills?</a:t>
            </a:r>
            <a:endParaRPr lang="en-AU" dirty="0"/>
          </a:p>
        </p:txBody>
      </p:sp>
      <p:sp>
        <p:nvSpPr>
          <p:cNvPr id="3" name="Content Placeholder 2"/>
          <p:cNvSpPr>
            <a:spLocks noGrp="1"/>
          </p:cNvSpPr>
          <p:nvPr>
            <p:ph idx="1"/>
          </p:nvPr>
        </p:nvSpPr>
        <p:spPr/>
        <p:txBody>
          <a:bodyPr>
            <a:normAutofit/>
          </a:bodyPr>
          <a:lstStyle/>
          <a:p>
            <a:pPr marL="0" indent="0">
              <a:buNone/>
            </a:pPr>
            <a:r>
              <a:rPr lang="en-AU" dirty="0" smtClean="0"/>
              <a:t>What do you think?</a:t>
            </a:r>
          </a:p>
          <a:p>
            <a:pPr marL="0" indent="0">
              <a:buNone/>
            </a:pPr>
            <a:endParaRPr lang="en-AU" dirty="0" smtClean="0"/>
          </a:p>
          <a:p>
            <a:pPr marL="0" indent="0">
              <a:buNone/>
            </a:pPr>
            <a:r>
              <a:rPr lang="en-AU" dirty="0" smtClean="0"/>
              <a:t>YES?  Your children are always your children.</a:t>
            </a:r>
          </a:p>
          <a:p>
            <a:pPr marL="0" lvl="0" indent="0">
              <a:buNone/>
            </a:pPr>
            <a:r>
              <a:rPr lang="en-AU" dirty="0" smtClean="0"/>
              <a:t>NO? </a:t>
            </a:r>
            <a:r>
              <a:rPr lang="en-AU" dirty="0">
                <a:solidFill>
                  <a:prstClr val="black"/>
                </a:solidFill>
              </a:rPr>
              <a:t>Your children should make their own way in the world and you should be able to exclude them if you want to.</a:t>
            </a:r>
          </a:p>
          <a:p>
            <a:pPr marL="0" indent="0">
              <a:buNone/>
            </a:pPr>
            <a:r>
              <a:rPr lang="en-AU" dirty="0" smtClean="0"/>
              <a:t>IT DEPENDS?  What if the parent has remarried?  What if the parent and child are estranged?</a:t>
            </a:r>
            <a:endParaRPr lang="en-AU" dirty="0"/>
          </a:p>
        </p:txBody>
      </p:sp>
    </p:spTree>
    <p:extLst>
      <p:ext uri="{BB962C8B-B14F-4D97-AF65-F5344CB8AC3E}">
        <p14:creationId xmlns:p14="http://schemas.microsoft.com/office/powerpoint/2010/main" val="1902784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Should parents provide for their adult children in their wills?</a:t>
            </a:r>
            <a:endParaRPr lang="en-AU" dirty="0"/>
          </a:p>
        </p:txBody>
      </p:sp>
      <p:sp>
        <p:nvSpPr>
          <p:cNvPr id="3" name="Content Placeholder 2"/>
          <p:cNvSpPr>
            <a:spLocks noGrp="1"/>
          </p:cNvSpPr>
          <p:nvPr>
            <p:ph idx="1"/>
          </p:nvPr>
        </p:nvSpPr>
        <p:spPr/>
        <p:txBody>
          <a:bodyPr>
            <a:normAutofit fontScale="92500" lnSpcReduction="20000"/>
          </a:bodyPr>
          <a:lstStyle/>
          <a:p>
            <a:pPr marL="0" indent="0">
              <a:buNone/>
            </a:pPr>
            <a:r>
              <a:rPr lang="en-AU" dirty="0" smtClean="0"/>
              <a:t>What is the law?</a:t>
            </a:r>
          </a:p>
          <a:p>
            <a:pPr marL="0" indent="0">
              <a:buNone/>
            </a:pPr>
            <a:endParaRPr lang="en-AU" dirty="0" smtClean="0"/>
          </a:p>
          <a:p>
            <a:pPr marL="0" indent="0">
              <a:buNone/>
            </a:pPr>
            <a:r>
              <a:rPr lang="en-AU" dirty="0" smtClean="0"/>
              <a:t>Children of any age can apply to the Court for provision to be made for them from a parent’s estate.</a:t>
            </a:r>
          </a:p>
          <a:p>
            <a:pPr marL="0" indent="0">
              <a:buNone/>
            </a:pPr>
            <a:endParaRPr lang="en-AU" dirty="0" smtClean="0"/>
          </a:p>
          <a:p>
            <a:pPr marL="0" indent="0">
              <a:buNone/>
            </a:pPr>
            <a:r>
              <a:rPr lang="en-AU" dirty="0" smtClean="0"/>
              <a:t>Whether the Court will order provision for a child depends on a number of factors, including the child’s needs, the needs of other family members, and the relationship between the parent and child.</a:t>
            </a:r>
          </a:p>
        </p:txBody>
      </p:sp>
    </p:spTree>
    <p:extLst>
      <p:ext uri="{BB962C8B-B14F-4D97-AF65-F5344CB8AC3E}">
        <p14:creationId xmlns:p14="http://schemas.microsoft.com/office/powerpoint/2010/main" val="3468685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Why bother making a will if it can be challenged?</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dirty="0" smtClean="0"/>
              <a:t>This question is often asked of solicitors when they are advising a client who wants to exclude someone.</a:t>
            </a:r>
          </a:p>
          <a:p>
            <a:pPr marL="0" indent="0">
              <a:buNone/>
            </a:pPr>
            <a:r>
              <a:rPr lang="en-AU" dirty="0" smtClean="0"/>
              <a:t>It is important to understand that:</a:t>
            </a:r>
          </a:p>
          <a:p>
            <a:r>
              <a:rPr lang="en-AU" dirty="0" smtClean="0"/>
              <a:t>without a will you lose any say in how your assets are distributed, and</a:t>
            </a:r>
          </a:p>
          <a:p>
            <a:r>
              <a:rPr lang="en-AU" dirty="0" smtClean="0"/>
              <a:t>even if a challenge is successful the court does not disturb a will more than it needs to </a:t>
            </a:r>
            <a:r>
              <a:rPr lang="en-AU" dirty="0" err="1" smtClean="0"/>
              <a:t>to</a:t>
            </a:r>
            <a:r>
              <a:rPr lang="en-AU" dirty="0" smtClean="0"/>
              <a:t> make provision.</a:t>
            </a:r>
            <a:endParaRPr lang="en-AU" dirty="0"/>
          </a:p>
        </p:txBody>
      </p:sp>
    </p:spTree>
    <p:extLst>
      <p:ext uri="{BB962C8B-B14F-4D97-AF65-F5344CB8AC3E}">
        <p14:creationId xmlns:p14="http://schemas.microsoft.com/office/powerpoint/2010/main" val="3042375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Testamentary Freedom – reality or myth?</a:t>
            </a:r>
            <a:endParaRPr lang="en-AU" dirty="0"/>
          </a:p>
        </p:txBody>
      </p:sp>
      <p:sp>
        <p:nvSpPr>
          <p:cNvPr id="3" name="Content Placeholder 2"/>
          <p:cNvSpPr>
            <a:spLocks noGrp="1"/>
          </p:cNvSpPr>
          <p:nvPr>
            <p:ph idx="1"/>
          </p:nvPr>
        </p:nvSpPr>
        <p:spPr/>
        <p:txBody>
          <a:bodyPr>
            <a:noAutofit/>
          </a:bodyPr>
          <a:lstStyle/>
          <a:p>
            <a:pPr marL="0" indent="0">
              <a:lnSpc>
                <a:spcPct val="150000"/>
              </a:lnSpc>
              <a:spcBef>
                <a:spcPts val="300"/>
              </a:spcBef>
              <a:spcAft>
                <a:spcPts val="0"/>
              </a:spcAft>
              <a:buNone/>
            </a:pPr>
            <a:r>
              <a:rPr lang="en-AU" sz="2000" dirty="0" smtClean="0">
                <a:effectLst/>
                <a:latin typeface="Arial"/>
                <a:ea typeface="Times New Roman"/>
              </a:rPr>
              <a:t>Testamentary freedom is the idea that a person is free to set out, in a will, their intentions for the distribution of their assets after death.</a:t>
            </a:r>
          </a:p>
          <a:p>
            <a:pPr>
              <a:lnSpc>
                <a:spcPct val="150000"/>
              </a:lnSpc>
              <a:spcBef>
                <a:spcPts val="300"/>
              </a:spcBef>
            </a:pPr>
            <a:r>
              <a:rPr lang="en-AU" sz="2000" dirty="0" smtClean="0">
                <a:latin typeface="Arial"/>
                <a:ea typeface="Times New Roman"/>
              </a:rPr>
              <a:t>In Australia </a:t>
            </a:r>
            <a:r>
              <a:rPr lang="en-AU" sz="2000" dirty="0" smtClean="0">
                <a:effectLst/>
                <a:latin typeface="Arial"/>
                <a:ea typeface="Times New Roman"/>
              </a:rPr>
              <a:t>– if certain people are not adequately provided for they can make a claim.</a:t>
            </a:r>
          </a:p>
          <a:p>
            <a:pPr>
              <a:lnSpc>
                <a:spcPct val="150000"/>
              </a:lnSpc>
              <a:spcBef>
                <a:spcPts val="300"/>
              </a:spcBef>
            </a:pPr>
            <a:r>
              <a:rPr lang="en-AU" sz="2000" dirty="0" smtClean="0">
                <a:effectLst/>
                <a:latin typeface="Arial"/>
                <a:ea typeface="Times New Roman"/>
              </a:rPr>
              <a:t>NZ, Canada, UK are similar to Australia.</a:t>
            </a:r>
          </a:p>
          <a:p>
            <a:pPr>
              <a:lnSpc>
                <a:spcPct val="150000"/>
              </a:lnSpc>
              <a:spcBef>
                <a:spcPts val="300"/>
              </a:spcBef>
            </a:pPr>
            <a:r>
              <a:rPr lang="en-AU" sz="2000" dirty="0" smtClean="0">
                <a:latin typeface="Arial"/>
                <a:ea typeface="Times New Roman"/>
              </a:rPr>
              <a:t>In many other countries (</a:t>
            </a:r>
            <a:r>
              <a:rPr lang="en-AU" sz="2000" dirty="0" err="1" smtClean="0">
                <a:latin typeface="Arial"/>
                <a:ea typeface="Times New Roman"/>
              </a:rPr>
              <a:t>eg</a:t>
            </a:r>
            <a:r>
              <a:rPr lang="en-AU" sz="2000" dirty="0" smtClean="0">
                <a:latin typeface="Arial"/>
                <a:ea typeface="Times New Roman"/>
              </a:rPr>
              <a:t>. in Europe and Asia) there is no absolute testamentary freedom and forced </a:t>
            </a:r>
            <a:r>
              <a:rPr lang="en-AU" sz="2000" dirty="0" err="1" smtClean="0">
                <a:latin typeface="Arial"/>
                <a:ea typeface="Times New Roman"/>
              </a:rPr>
              <a:t>heirship</a:t>
            </a:r>
            <a:r>
              <a:rPr lang="en-AU" sz="2000" dirty="0" smtClean="0">
                <a:latin typeface="Arial"/>
                <a:ea typeface="Times New Roman"/>
              </a:rPr>
              <a:t> applies to decide how </a:t>
            </a:r>
            <a:r>
              <a:rPr lang="en-AU" sz="2000" dirty="0" smtClean="0">
                <a:effectLst/>
                <a:latin typeface="Arial"/>
                <a:ea typeface="Times New Roman"/>
              </a:rPr>
              <a:t>a person’s assets are shared between spouses and children, often defined by legislation, or by custom. </a:t>
            </a:r>
            <a:endParaRPr lang="en-AU" sz="2000" dirty="0"/>
          </a:p>
        </p:txBody>
      </p:sp>
    </p:spTree>
    <p:extLst>
      <p:ext uri="{BB962C8B-B14F-4D97-AF65-F5344CB8AC3E}">
        <p14:creationId xmlns:p14="http://schemas.microsoft.com/office/powerpoint/2010/main" val="2166427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Contest between testamentary freedom and testamentary duty</a:t>
            </a:r>
            <a:endParaRPr lang="en-AU" dirty="0"/>
          </a:p>
        </p:txBody>
      </p:sp>
      <p:sp>
        <p:nvSpPr>
          <p:cNvPr id="3" name="Content Placeholder 2"/>
          <p:cNvSpPr>
            <a:spLocks noGrp="1"/>
          </p:cNvSpPr>
          <p:nvPr>
            <p:ph idx="1"/>
          </p:nvPr>
        </p:nvSpPr>
        <p:spPr/>
        <p:txBody>
          <a:bodyPr>
            <a:normAutofit fontScale="62500" lnSpcReduction="20000"/>
          </a:bodyPr>
          <a:lstStyle/>
          <a:p>
            <a:pPr marL="0" indent="0">
              <a:lnSpc>
                <a:spcPct val="150000"/>
              </a:lnSpc>
              <a:buNone/>
            </a:pPr>
            <a:r>
              <a:rPr lang="en-AU" dirty="0" smtClean="0">
                <a:latin typeface="Arial" pitchFamily="34" charset="0"/>
                <a:cs typeface="Arial" pitchFamily="34" charset="0"/>
              </a:rPr>
              <a:t>The concept of testamentary freedom was a feature of the 19</a:t>
            </a:r>
            <a:r>
              <a:rPr lang="en-AU" baseline="30000" dirty="0" smtClean="0">
                <a:latin typeface="Arial" pitchFamily="34" charset="0"/>
                <a:cs typeface="Arial" pitchFamily="34" charset="0"/>
              </a:rPr>
              <a:t>th</a:t>
            </a:r>
            <a:r>
              <a:rPr lang="en-AU" dirty="0" smtClean="0">
                <a:latin typeface="Arial" pitchFamily="34" charset="0"/>
                <a:cs typeface="Arial" pitchFamily="34" charset="0"/>
              </a:rPr>
              <a:t> century British empire.</a:t>
            </a:r>
          </a:p>
          <a:p>
            <a:pPr marL="0" indent="0">
              <a:lnSpc>
                <a:spcPct val="150000"/>
              </a:lnSpc>
              <a:spcBef>
                <a:spcPts val="300"/>
              </a:spcBef>
              <a:spcAft>
                <a:spcPts val="0"/>
              </a:spcAft>
              <a:buNone/>
            </a:pPr>
            <a:r>
              <a:rPr lang="en-AU" dirty="0" smtClean="0">
                <a:effectLst/>
                <a:latin typeface="Arial"/>
                <a:ea typeface="Times New Roman"/>
              </a:rPr>
              <a:t>In Australia, NZ and Canada, in the late 19</a:t>
            </a:r>
            <a:r>
              <a:rPr lang="en-AU" baseline="30000" dirty="0" smtClean="0">
                <a:effectLst/>
                <a:latin typeface="Arial"/>
                <a:ea typeface="Times New Roman"/>
              </a:rPr>
              <a:t>th</a:t>
            </a:r>
            <a:r>
              <a:rPr lang="en-AU" dirty="0" smtClean="0">
                <a:effectLst/>
                <a:latin typeface="Arial"/>
                <a:ea typeface="Times New Roman"/>
              </a:rPr>
              <a:t> century, there were cases where very wealthy men, left their widows and children </a:t>
            </a:r>
            <a:r>
              <a:rPr lang="en-AU" dirty="0" err="1" smtClean="0">
                <a:effectLst/>
                <a:latin typeface="Arial"/>
                <a:ea typeface="Times New Roman"/>
              </a:rPr>
              <a:t>unprovided</a:t>
            </a:r>
            <a:r>
              <a:rPr lang="en-AU" dirty="0" smtClean="0">
                <a:effectLst/>
                <a:latin typeface="Arial"/>
                <a:ea typeface="Times New Roman"/>
              </a:rPr>
              <a:t> for in their estates. These cases generated public outrage and agitation for legislative interference with testamentary freedom.</a:t>
            </a:r>
            <a:endParaRPr lang="en-AU" dirty="0" smtClean="0">
              <a:effectLst/>
              <a:latin typeface="Times New Roman"/>
              <a:ea typeface="Times New Roman"/>
            </a:endParaRPr>
          </a:p>
          <a:p>
            <a:pPr marL="0" indent="0">
              <a:lnSpc>
                <a:spcPct val="150000"/>
              </a:lnSpc>
              <a:spcBef>
                <a:spcPts val="300"/>
              </a:spcBef>
              <a:spcAft>
                <a:spcPts val="0"/>
              </a:spcAft>
              <a:buNone/>
            </a:pPr>
            <a:r>
              <a:rPr lang="en-AU" dirty="0" smtClean="0">
                <a:effectLst/>
                <a:latin typeface="Arial"/>
                <a:ea typeface="Times New Roman"/>
              </a:rPr>
              <a:t>NZ introduced the </a:t>
            </a:r>
            <a:r>
              <a:rPr lang="en-AU" i="1" dirty="0" smtClean="0">
                <a:effectLst/>
                <a:latin typeface="Arial"/>
                <a:ea typeface="Times New Roman"/>
              </a:rPr>
              <a:t>Testator Family Maintenance Act </a:t>
            </a:r>
            <a:r>
              <a:rPr lang="en-AU" dirty="0" smtClean="0">
                <a:effectLst/>
                <a:latin typeface="Arial"/>
                <a:ea typeface="Times New Roman"/>
              </a:rPr>
              <a:t>in 1900.</a:t>
            </a:r>
          </a:p>
          <a:p>
            <a:pPr marL="0" indent="0">
              <a:lnSpc>
                <a:spcPct val="150000"/>
              </a:lnSpc>
              <a:spcBef>
                <a:spcPts val="300"/>
              </a:spcBef>
              <a:spcAft>
                <a:spcPts val="0"/>
              </a:spcAft>
              <a:buNone/>
            </a:pPr>
            <a:r>
              <a:rPr lang="en-AU" dirty="0" smtClean="0">
                <a:effectLst/>
                <a:latin typeface="Arial"/>
                <a:ea typeface="Times New Roman"/>
              </a:rPr>
              <a:t>The idea of legislation to ensure proper provision for family members subsequently spread throughout Australia and eventually to Canada and the UK.</a:t>
            </a:r>
            <a:endParaRPr lang="en-AU" dirty="0" smtClean="0">
              <a:effectLst/>
              <a:latin typeface="Times New Roman"/>
              <a:ea typeface="Times New Roman"/>
            </a:endParaRPr>
          </a:p>
          <a:p>
            <a:pPr marL="0" indent="0">
              <a:buNone/>
            </a:pPr>
            <a:endParaRPr lang="en-AU" dirty="0"/>
          </a:p>
        </p:txBody>
      </p:sp>
    </p:spTree>
    <p:extLst>
      <p:ext uri="{BB962C8B-B14F-4D97-AF65-F5344CB8AC3E}">
        <p14:creationId xmlns:p14="http://schemas.microsoft.com/office/powerpoint/2010/main" val="2538433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NSW Family Provision</a:t>
            </a:r>
            <a:endParaRPr lang="en-AU" dirty="0"/>
          </a:p>
        </p:txBody>
      </p:sp>
      <p:sp>
        <p:nvSpPr>
          <p:cNvPr id="3" name="Content Placeholder 2"/>
          <p:cNvSpPr>
            <a:spLocks noGrp="1"/>
          </p:cNvSpPr>
          <p:nvPr>
            <p:ph idx="1"/>
          </p:nvPr>
        </p:nvSpPr>
        <p:spPr/>
        <p:txBody>
          <a:bodyPr>
            <a:normAutofit fontScale="62500" lnSpcReduction="20000"/>
          </a:bodyPr>
          <a:lstStyle/>
          <a:p>
            <a:pPr marL="0" indent="0">
              <a:lnSpc>
                <a:spcPct val="150000"/>
              </a:lnSpc>
              <a:spcBef>
                <a:spcPts val="300"/>
              </a:spcBef>
              <a:spcAft>
                <a:spcPts val="0"/>
              </a:spcAft>
              <a:buNone/>
            </a:pPr>
            <a:r>
              <a:rPr lang="en-AU" dirty="0" smtClean="0">
                <a:effectLst/>
                <a:latin typeface="Arial"/>
                <a:ea typeface="Times New Roman"/>
              </a:rPr>
              <a:t>1916 - </a:t>
            </a:r>
            <a:r>
              <a:rPr lang="en-AU" i="1" dirty="0" smtClean="0">
                <a:effectLst/>
                <a:latin typeface="Arial"/>
                <a:ea typeface="Times New Roman"/>
              </a:rPr>
              <a:t>Testator’s Maintenance and Guardianship of Infants Act</a:t>
            </a:r>
            <a:r>
              <a:rPr lang="en-AU" dirty="0" smtClean="0">
                <a:effectLst/>
                <a:latin typeface="Arial"/>
                <a:ea typeface="Times New Roman"/>
              </a:rPr>
              <a:t>  </a:t>
            </a:r>
          </a:p>
          <a:p>
            <a:pPr marL="0" indent="0">
              <a:lnSpc>
                <a:spcPct val="150000"/>
              </a:lnSpc>
              <a:spcBef>
                <a:spcPts val="300"/>
              </a:spcBef>
              <a:spcAft>
                <a:spcPts val="0"/>
              </a:spcAft>
              <a:buNone/>
            </a:pPr>
            <a:r>
              <a:rPr lang="en-AU" dirty="0" smtClean="0">
                <a:effectLst/>
                <a:latin typeface="Arial"/>
                <a:ea typeface="Times New Roman"/>
              </a:rPr>
              <a:t>1982 -  </a:t>
            </a:r>
            <a:r>
              <a:rPr lang="en-AU" i="1" dirty="0" smtClean="0">
                <a:effectLst/>
                <a:latin typeface="Arial"/>
                <a:ea typeface="Times New Roman"/>
              </a:rPr>
              <a:t>Family Provision Act </a:t>
            </a:r>
            <a:endParaRPr lang="en-AU" dirty="0" smtClean="0">
              <a:effectLst/>
              <a:latin typeface="Arial"/>
              <a:ea typeface="Times New Roman"/>
            </a:endParaRPr>
          </a:p>
          <a:p>
            <a:pPr marL="0" indent="0">
              <a:lnSpc>
                <a:spcPct val="150000"/>
              </a:lnSpc>
              <a:spcBef>
                <a:spcPts val="300"/>
              </a:spcBef>
              <a:spcAft>
                <a:spcPts val="0"/>
              </a:spcAft>
              <a:buNone/>
            </a:pPr>
            <a:r>
              <a:rPr lang="en-AU" dirty="0" smtClean="0">
                <a:latin typeface="Arial"/>
                <a:ea typeface="Times New Roman"/>
              </a:rPr>
              <a:t>2009 -</a:t>
            </a:r>
            <a:r>
              <a:rPr lang="en-AU" dirty="0" smtClean="0">
                <a:effectLst/>
                <a:latin typeface="Arial"/>
                <a:ea typeface="Times New Roman"/>
              </a:rPr>
              <a:t> </a:t>
            </a:r>
            <a:r>
              <a:rPr lang="en-AU" i="1" dirty="0" smtClean="0">
                <a:effectLst/>
                <a:latin typeface="Arial"/>
                <a:ea typeface="Times New Roman"/>
              </a:rPr>
              <a:t>Succession Act</a:t>
            </a:r>
            <a:r>
              <a:rPr lang="en-AU" dirty="0" smtClean="0">
                <a:effectLst/>
                <a:latin typeface="Arial"/>
                <a:ea typeface="Times New Roman"/>
              </a:rPr>
              <a:t>  </a:t>
            </a:r>
          </a:p>
          <a:p>
            <a:pPr marL="0" indent="0">
              <a:lnSpc>
                <a:spcPct val="150000"/>
              </a:lnSpc>
              <a:spcBef>
                <a:spcPts val="300"/>
              </a:spcBef>
              <a:spcAft>
                <a:spcPts val="0"/>
              </a:spcAft>
              <a:buNone/>
            </a:pPr>
            <a:r>
              <a:rPr lang="en-AU" dirty="0" smtClean="0">
                <a:effectLst/>
                <a:latin typeface="Arial"/>
                <a:ea typeface="Times New Roman"/>
              </a:rPr>
              <a:t>Over the years the class of persons entitled to make a claim has broadened, </a:t>
            </a:r>
            <a:r>
              <a:rPr lang="en-AU" dirty="0" err="1" smtClean="0">
                <a:effectLst/>
                <a:latin typeface="Arial"/>
                <a:ea typeface="Times New Roman"/>
              </a:rPr>
              <a:t>eg</a:t>
            </a:r>
            <a:r>
              <a:rPr lang="en-AU" dirty="0" smtClean="0">
                <a:effectLst/>
                <a:latin typeface="Arial"/>
                <a:ea typeface="Times New Roman"/>
              </a:rPr>
              <a:t> to include ex nuptial children and </a:t>
            </a:r>
            <a:r>
              <a:rPr lang="en-AU" dirty="0" err="1" smtClean="0">
                <a:effectLst/>
                <a:latin typeface="Arial"/>
                <a:ea typeface="Times New Roman"/>
              </a:rPr>
              <a:t>defacto</a:t>
            </a:r>
            <a:r>
              <a:rPr lang="en-AU" dirty="0" smtClean="0">
                <a:effectLst/>
                <a:latin typeface="Arial"/>
                <a:ea typeface="Times New Roman"/>
              </a:rPr>
              <a:t> partners.</a:t>
            </a:r>
            <a:endParaRPr lang="en-AU" dirty="0" smtClean="0">
              <a:effectLst/>
              <a:latin typeface="Times New Roman"/>
              <a:ea typeface="Times New Roman"/>
            </a:endParaRPr>
          </a:p>
          <a:p>
            <a:pPr marL="0" indent="0">
              <a:lnSpc>
                <a:spcPct val="150000"/>
              </a:lnSpc>
              <a:spcBef>
                <a:spcPts val="300"/>
              </a:spcBef>
              <a:spcAft>
                <a:spcPts val="0"/>
              </a:spcAft>
              <a:buNone/>
            </a:pPr>
            <a:r>
              <a:rPr lang="en-AU" dirty="0" smtClean="0">
                <a:effectLst/>
                <a:latin typeface="Arial"/>
                <a:ea typeface="Times New Roman"/>
              </a:rPr>
              <a:t>All Australian states and territories have family provision legislation. Some states refer, in the legislation, to </a:t>
            </a:r>
            <a:r>
              <a:rPr lang="en-AU" i="1" dirty="0" smtClean="0">
                <a:effectLst/>
                <a:latin typeface="Arial"/>
                <a:ea typeface="Times New Roman"/>
              </a:rPr>
              <a:t>“proper maintenance and support”</a:t>
            </a:r>
            <a:r>
              <a:rPr lang="en-AU" dirty="0" smtClean="0">
                <a:effectLst/>
                <a:latin typeface="Arial"/>
                <a:ea typeface="Times New Roman"/>
              </a:rPr>
              <a:t>. NSW uses the term </a:t>
            </a:r>
            <a:r>
              <a:rPr lang="en-AU" i="1" dirty="0" smtClean="0">
                <a:effectLst/>
                <a:latin typeface="Arial"/>
                <a:ea typeface="Times New Roman"/>
              </a:rPr>
              <a:t>“proper maintenance, education and advancement in life”</a:t>
            </a:r>
            <a:r>
              <a:rPr lang="en-AU" dirty="0" smtClean="0">
                <a:effectLst/>
                <a:latin typeface="Arial"/>
                <a:ea typeface="Times New Roman"/>
              </a:rPr>
              <a:t>. </a:t>
            </a:r>
            <a:endParaRPr lang="en-AU" dirty="0" smtClean="0">
              <a:effectLst/>
              <a:latin typeface="Times New Roman"/>
              <a:ea typeface="Times New Roman"/>
            </a:endParaRPr>
          </a:p>
          <a:p>
            <a:endParaRPr lang="en-AU" dirty="0"/>
          </a:p>
        </p:txBody>
      </p:sp>
    </p:spTree>
    <p:extLst>
      <p:ext uri="{BB962C8B-B14F-4D97-AF65-F5344CB8AC3E}">
        <p14:creationId xmlns:p14="http://schemas.microsoft.com/office/powerpoint/2010/main" val="1507917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is eligible to make a claim?</a:t>
            </a:r>
            <a:endParaRPr lang="en-AU" dirty="0"/>
          </a:p>
        </p:txBody>
      </p:sp>
      <p:sp>
        <p:nvSpPr>
          <p:cNvPr id="3" name="Content Placeholder 2"/>
          <p:cNvSpPr>
            <a:spLocks noGrp="1"/>
          </p:cNvSpPr>
          <p:nvPr>
            <p:ph idx="1"/>
          </p:nvPr>
        </p:nvSpPr>
        <p:spPr/>
        <p:txBody>
          <a:bodyPr>
            <a:normAutofit fontScale="70000" lnSpcReduction="20000"/>
          </a:bodyPr>
          <a:lstStyle/>
          <a:p>
            <a:pPr lvl="0">
              <a:lnSpc>
                <a:spcPct val="150000"/>
              </a:lnSpc>
              <a:spcBef>
                <a:spcPts val="300"/>
              </a:spcBef>
              <a:buFont typeface="Symbol"/>
              <a:buChar char=""/>
              <a:tabLst>
                <a:tab pos="457200" algn="l"/>
              </a:tabLst>
            </a:pPr>
            <a:r>
              <a:rPr lang="en-AU" dirty="0" smtClean="0">
                <a:effectLst/>
                <a:latin typeface="Arial"/>
                <a:ea typeface="Times New Roman"/>
              </a:rPr>
              <a:t>a spouse</a:t>
            </a:r>
            <a:endParaRPr lang="en-AU" dirty="0" smtClean="0">
              <a:effectLst/>
              <a:latin typeface="Times New Roman"/>
              <a:ea typeface="Times New Roman"/>
            </a:endParaRPr>
          </a:p>
          <a:p>
            <a:pPr lvl="0">
              <a:lnSpc>
                <a:spcPct val="150000"/>
              </a:lnSpc>
              <a:spcBef>
                <a:spcPts val="300"/>
              </a:spcBef>
              <a:buFont typeface="Symbol"/>
              <a:buChar char=""/>
              <a:tabLst>
                <a:tab pos="457200" algn="l"/>
              </a:tabLst>
            </a:pPr>
            <a:r>
              <a:rPr lang="en-AU" dirty="0" smtClean="0">
                <a:effectLst/>
                <a:latin typeface="Arial"/>
                <a:ea typeface="Times New Roman"/>
              </a:rPr>
              <a:t>a </a:t>
            </a:r>
            <a:r>
              <a:rPr lang="en-AU" dirty="0" err="1" smtClean="0">
                <a:effectLst/>
                <a:latin typeface="Arial"/>
                <a:ea typeface="Times New Roman"/>
              </a:rPr>
              <a:t>defacto</a:t>
            </a:r>
            <a:r>
              <a:rPr lang="en-AU" dirty="0" smtClean="0">
                <a:effectLst/>
                <a:latin typeface="Arial"/>
                <a:ea typeface="Times New Roman"/>
              </a:rPr>
              <a:t> partner</a:t>
            </a:r>
            <a:endParaRPr lang="en-AU" dirty="0" smtClean="0">
              <a:effectLst/>
              <a:latin typeface="Times New Roman"/>
              <a:ea typeface="Times New Roman"/>
            </a:endParaRPr>
          </a:p>
          <a:p>
            <a:pPr lvl="0">
              <a:lnSpc>
                <a:spcPct val="150000"/>
              </a:lnSpc>
              <a:spcBef>
                <a:spcPts val="300"/>
              </a:spcBef>
              <a:buFont typeface="Symbol"/>
              <a:buChar char=""/>
              <a:tabLst>
                <a:tab pos="457200" algn="l"/>
              </a:tabLst>
            </a:pPr>
            <a:r>
              <a:rPr lang="en-AU" dirty="0" smtClean="0">
                <a:effectLst/>
                <a:latin typeface="Arial"/>
                <a:ea typeface="Times New Roman"/>
              </a:rPr>
              <a:t>a child of any age</a:t>
            </a:r>
            <a:endParaRPr lang="en-AU" dirty="0" smtClean="0">
              <a:effectLst/>
              <a:latin typeface="Times New Roman"/>
              <a:ea typeface="Times New Roman"/>
            </a:endParaRPr>
          </a:p>
          <a:p>
            <a:pPr lvl="0">
              <a:lnSpc>
                <a:spcPct val="150000"/>
              </a:lnSpc>
              <a:spcBef>
                <a:spcPts val="300"/>
              </a:spcBef>
              <a:buFont typeface="Symbol"/>
              <a:buChar char=""/>
              <a:tabLst>
                <a:tab pos="457200" algn="l"/>
              </a:tabLst>
            </a:pPr>
            <a:r>
              <a:rPr lang="en-AU" dirty="0" smtClean="0">
                <a:effectLst/>
                <a:latin typeface="Arial"/>
                <a:ea typeface="Times New Roman"/>
              </a:rPr>
              <a:t>a former spouse</a:t>
            </a:r>
            <a:endParaRPr lang="en-AU" dirty="0" smtClean="0">
              <a:effectLst/>
              <a:latin typeface="Times New Roman"/>
              <a:ea typeface="Times New Roman"/>
            </a:endParaRPr>
          </a:p>
          <a:p>
            <a:pPr lvl="0">
              <a:lnSpc>
                <a:spcPct val="150000"/>
              </a:lnSpc>
              <a:spcBef>
                <a:spcPts val="300"/>
              </a:spcBef>
              <a:buFont typeface="Symbol"/>
              <a:buChar char=""/>
              <a:tabLst>
                <a:tab pos="457200" algn="l"/>
              </a:tabLst>
            </a:pPr>
            <a:r>
              <a:rPr lang="en-AU" dirty="0" smtClean="0">
                <a:effectLst/>
                <a:latin typeface="Arial"/>
                <a:ea typeface="Times New Roman"/>
              </a:rPr>
              <a:t>a grandchild who has been dependent on the deceased</a:t>
            </a:r>
            <a:endParaRPr lang="en-AU" dirty="0" smtClean="0">
              <a:effectLst/>
              <a:latin typeface="Times New Roman"/>
              <a:ea typeface="Times New Roman"/>
            </a:endParaRPr>
          </a:p>
          <a:p>
            <a:pPr lvl="0">
              <a:lnSpc>
                <a:spcPct val="150000"/>
              </a:lnSpc>
              <a:spcBef>
                <a:spcPts val="300"/>
              </a:spcBef>
              <a:buFont typeface="Symbol"/>
              <a:buChar char=""/>
              <a:tabLst>
                <a:tab pos="457200" algn="l"/>
              </a:tabLst>
            </a:pPr>
            <a:r>
              <a:rPr lang="en-AU" dirty="0" smtClean="0">
                <a:effectLst/>
                <a:latin typeface="Arial"/>
                <a:ea typeface="Times New Roman"/>
              </a:rPr>
              <a:t>a person who was a member of the same household with and dependent on the deceased</a:t>
            </a:r>
            <a:endParaRPr lang="en-AU" dirty="0" smtClean="0">
              <a:effectLst/>
              <a:latin typeface="Times New Roman"/>
              <a:ea typeface="Times New Roman"/>
            </a:endParaRPr>
          </a:p>
          <a:p>
            <a:pPr lvl="0">
              <a:lnSpc>
                <a:spcPct val="150000"/>
              </a:lnSpc>
              <a:spcBef>
                <a:spcPts val="300"/>
              </a:spcBef>
              <a:buFont typeface="Symbol"/>
              <a:buChar char=""/>
              <a:tabLst>
                <a:tab pos="457200" algn="l"/>
              </a:tabLst>
            </a:pPr>
            <a:r>
              <a:rPr lang="en-AU" dirty="0" smtClean="0">
                <a:effectLst/>
                <a:latin typeface="Arial"/>
                <a:ea typeface="Times New Roman"/>
              </a:rPr>
              <a:t>a person who was living in a close personal relationship with the deceased at the time of death. </a:t>
            </a:r>
            <a:endParaRPr lang="en-AU" dirty="0"/>
          </a:p>
        </p:txBody>
      </p:sp>
    </p:spTree>
    <p:extLst>
      <p:ext uri="{BB962C8B-B14F-4D97-AF65-F5344CB8AC3E}">
        <p14:creationId xmlns:p14="http://schemas.microsoft.com/office/powerpoint/2010/main" val="1504896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Eligible is not the same as entitled</a:t>
            </a:r>
            <a:endParaRPr lang="en-AU" dirty="0"/>
          </a:p>
        </p:txBody>
      </p:sp>
      <p:sp>
        <p:nvSpPr>
          <p:cNvPr id="3" name="Content Placeholder 2"/>
          <p:cNvSpPr>
            <a:spLocks noGrp="1"/>
          </p:cNvSpPr>
          <p:nvPr>
            <p:ph idx="1"/>
          </p:nvPr>
        </p:nvSpPr>
        <p:spPr/>
        <p:txBody>
          <a:bodyPr/>
          <a:lstStyle/>
          <a:p>
            <a:pPr marL="0" indent="0">
              <a:buNone/>
            </a:pPr>
            <a:r>
              <a:rPr lang="en-AU" dirty="0" smtClean="0"/>
              <a:t>Just because an adult child is an eligible applicant does not mean that he or she will be entitled to share in the estate.</a:t>
            </a:r>
          </a:p>
          <a:p>
            <a:pPr marL="0" indent="0">
              <a:buNone/>
            </a:pPr>
            <a:r>
              <a:rPr lang="en-AU" dirty="0" smtClean="0"/>
              <a:t>The Court may decide to make provision for an adult child, but it may also decide not to disturb the deceased’s will.</a:t>
            </a:r>
            <a:endParaRPr lang="en-AU" dirty="0"/>
          </a:p>
        </p:txBody>
      </p:sp>
    </p:spTree>
    <p:extLst>
      <p:ext uri="{BB962C8B-B14F-4D97-AF65-F5344CB8AC3E}">
        <p14:creationId xmlns:p14="http://schemas.microsoft.com/office/powerpoint/2010/main" val="2132268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1362</Words>
  <Application>Microsoft Office PowerPoint</Application>
  <PresentationFormat>On-screen Show (4:3)</PresentationFormat>
  <Paragraphs>162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Law Society of NSW Will Awareness Day 2012</vt:lpstr>
      <vt:lpstr>Should parents provide for their adult children in their wills?</vt:lpstr>
      <vt:lpstr>Should parents provide for their adult children in their wills?</vt:lpstr>
      <vt:lpstr>Why bother making a will if it can be challenged?</vt:lpstr>
      <vt:lpstr>Testamentary Freedom – reality or myth?</vt:lpstr>
      <vt:lpstr>Contest between testamentary freedom and testamentary duty</vt:lpstr>
      <vt:lpstr>NSW Family Provision</vt:lpstr>
      <vt:lpstr>Who is eligible to make a claim?</vt:lpstr>
      <vt:lpstr>Eligible is not the same as entitled</vt:lpstr>
      <vt:lpstr>Relevant factors include</vt:lpstr>
      <vt:lpstr>The Court’s role</vt:lpstr>
      <vt:lpstr>So how much is adequate provision for an adult child?</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 Awareness Day</dc:title>
  <dc:creator>Jennifer McMillan</dc:creator>
  <cp:lastModifiedBy>Vicky Kuek</cp:lastModifiedBy>
  <cp:revision>25</cp:revision>
  <dcterms:created xsi:type="dcterms:W3CDTF">2012-06-06T22:42:37Z</dcterms:created>
  <dcterms:modified xsi:type="dcterms:W3CDTF">2012-07-10T03:41:18Z</dcterms:modified>
</cp:coreProperties>
</file>

<file path=docProps/custom.xml><?xml version="1.0" encoding="utf-8"?>
<Properties xmlns:cup="http://schemas.openxmlformats.org/officeDocument/2006/custom-properties" xmlns:vt="http://schemas.openxmlformats.org/officeDocument/2006/docPropsVTypes" xmlns="http://schemas.openxmlformats.org/officeDocument/2006/custom-properties">
  <property fmtid="{D5CDD505-2E9C-101B-9397-08002B2CF9AE}" pid="2" name="DISdDocName">
    <vt:lpwstr>899448</vt:lpwstr>
  </property>
  <property fmtid="{D5CDD505-2E9C-101B-9397-08002B2CF9AE}" pid="3" name="DISProperties">
    <vt:lpwstr>DISdDocName,DIScgiUrl,DISdUser,DISdID,DISidcName,DISTaskPaneUrl</vt:lpwstr>
  </property>
  <property fmtid="{D5CDD505-2E9C-101B-9397-08002B2CF9AE}" pid="4" name="DIScgiUrl">
    <vt:lpwstr>http://www.lawsociety.com.au/cs/idcplg</vt:lpwstr>
  </property>
  <property fmtid="{D5CDD505-2E9C-101B-9397-08002B2CF9AE}" pid="5" name="DISdUser">
    <vt:lpwstr>170phillip</vt:lpwstr>
  </property>
  <property fmtid="{D5CDD505-2E9C-101B-9397-08002B2CF9AE}" pid="6" name="DISCxOriginalAuthor">
    <vt:lpwstr>sysadmin</vt:lpwstr>
  </property>
  <property fmtid="{D5CDD505-2E9C-101B-9397-08002B2CF9AE}" pid="7" name="DISdID">
    <vt:lpwstr>58794</vt:lpwstr>
  </property>
  <property fmtid="{D5CDD505-2E9C-101B-9397-08002B2CF9AE}" pid="8" name="DISidcName">
    <vt:lpwstr>ls-owc-cons1_4444</vt:lpwstr>
  </property>
  <property fmtid="{D5CDD505-2E9C-101B-9397-08002B2CF9AE}" pid="9" name="DISTaskPaneUrl">
    <vt:lpwstr>http://www.lawsociety.com.au/cs/idcplg?IdcService=DESKTOP_DOC_INFO&amp;dDocName=899448&amp;dID=58794&amp;ClientControlled=DocMan,taskpane&amp;coreContentOnly=1</vt:lpwstr>
  </property>
</Properties>
</file>